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8.xml" ContentType="application/vnd.openxmlformats-officedocument.presentationml.tags+xml"/>
  <Override PartName="/ppt/notesSlides/notesSlide43.xml" ContentType="application/vnd.openxmlformats-officedocument.presentationml.notesSlide+xml"/>
  <Override PartName="/ppt/tags/tag4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0.xml" ContentType="application/vnd.openxmlformats-officedocument.presentationml.tags+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6" r:id="rId7"/>
    <p:sldMasterId id="2147483738" r:id="rId8"/>
    <p:sldMasterId id="2147483814" r:id="rId9"/>
  </p:sldMasterIdLst>
  <p:notesMasterIdLst>
    <p:notesMasterId r:id="rId119"/>
  </p:notesMasterIdLst>
  <p:sldIdLst>
    <p:sldId id="2076138313" r:id="rId10"/>
    <p:sldId id="2076138308" r:id="rId11"/>
    <p:sldId id="2076138416" r:id="rId12"/>
    <p:sldId id="2076138314" r:id="rId13"/>
    <p:sldId id="2145705797" r:id="rId14"/>
    <p:sldId id="2147470476" r:id="rId15"/>
    <p:sldId id="2076138317" r:id="rId16"/>
    <p:sldId id="2076138318" r:id="rId17"/>
    <p:sldId id="2076138319" r:id="rId18"/>
    <p:sldId id="2076138320" r:id="rId19"/>
    <p:sldId id="2076138321" r:id="rId20"/>
    <p:sldId id="2076138322" r:id="rId21"/>
    <p:sldId id="2076138323" r:id="rId22"/>
    <p:sldId id="2076138324" r:id="rId23"/>
    <p:sldId id="2076138325" r:id="rId24"/>
    <p:sldId id="2076138326" r:id="rId25"/>
    <p:sldId id="2076138327" r:id="rId26"/>
    <p:sldId id="2076138328" r:id="rId27"/>
    <p:sldId id="2076138329" r:id="rId28"/>
    <p:sldId id="2076138330" r:id="rId29"/>
    <p:sldId id="2076138331" r:id="rId30"/>
    <p:sldId id="2076138332" r:id="rId31"/>
    <p:sldId id="2076138333" r:id="rId32"/>
    <p:sldId id="2076138334" r:id="rId33"/>
    <p:sldId id="2076138335" r:id="rId34"/>
    <p:sldId id="2076138336" r:id="rId35"/>
    <p:sldId id="2076138337" r:id="rId36"/>
    <p:sldId id="2076138338" r:id="rId37"/>
    <p:sldId id="2076138339" r:id="rId38"/>
    <p:sldId id="2076138340" r:id="rId39"/>
    <p:sldId id="2076138341" r:id="rId40"/>
    <p:sldId id="2076138342" r:id="rId41"/>
    <p:sldId id="2076138343" r:id="rId42"/>
    <p:sldId id="2076138344" r:id="rId43"/>
    <p:sldId id="2076138417" r:id="rId44"/>
    <p:sldId id="2076138418" r:id="rId45"/>
    <p:sldId id="2076138345" r:id="rId46"/>
    <p:sldId id="2076138346" r:id="rId47"/>
    <p:sldId id="2076138347" r:id="rId48"/>
    <p:sldId id="2076138348" r:id="rId49"/>
    <p:sldId id="2076138349" r:id="rId50"/>
    <p:sldId id="2076138350" r:id="rId51"/>
    <p:sldId id="2147470483" r:id="rId52"/>
    <p:sldId id="2076138352" r:id="rId53"/>
    <p:sldId id="2076138353" r:id="rId54"/>
    <p:sldId id="2076138354" r:id="rId55"/>
    <p:sldId id="2076138355" r:id="rId56"/>
    <p:sldId id="2076138360" r:id="rId57"/>
    <p:sldId id="2076138356" r:id="rId58"/>
    <p:sldId id="10001" r:id="rId59"/>
    <p:sldId id="2076138358" r:id="rId60"/>
    <p:sldId id="2076138359" r:id="rId61"/>
    <p:sldId id="2076138361" r:id="rId62"/>
    <p:sldId id="2076138362" r:id="rId63"/>
    <p:sldId id="2076138363" r:id="rId64"/>
    <p:sldId id="2076138364" r:id="rId65"/>
    <p:sldId id="2076138365" r:id="rId66"/>
    <p:sldId id="2076138366" r:id="rId67"/>
    <p:sldId id="2076138367" r:id="rId68"/>
    <p:sldId id="2076138368" r:id="rId69"/>
    <p:sldId id="2076138369" r:id="rId70"/>
    <p:sldId id="2076138370" r:id="rId71"/>
    <p:sldId id="2076138371" r:id="rId72"/>
    <p:sldId id="2076138373" r:id="rId73"/>
    <p:sldId id="2076138374" r:id="rId74"/>
    <p:sldId id="2147470482" r:id="rId75"/>
    <p:sldId id="2076138376" r:id="rId76"/>
    <p:sldId id="2076138377" r:id="rId77"/>
    <p:sldId id="2076138380" r:id="rId78"/>
    <p:sldId id="2147470477" r:id="rId79"/>
    <p:sldId id="2076138381" r:id="rId80"/>
    <p:sldId id="2076138382" r:id="rId81"/>
    <p:sldId id="2076138383" r:id="rId82"/>
    <p:sldId id="2076138384" r:id="rId83"/>
    <p:sldId id="2076138385" r:id="rId84"/>
    <p:sldId id="2076138386" r:id="rId85"/>
    <p:sldId id="2076138387" r:id="rId86"/>
    <p:sldId id="2076138388" r:id="rId87"/>
    <p:sldId id="2076138389" r:id="rId88"/>
    <p:sldId id="2076138390" r:id="rId89"/>
    <p:sldId id="2147470479" r:id="rId90"/>
    <p:sldId id="2147470480" r:id="rId91"/>
    <p:sldId id="2076138391" r:id="rId92"/>
    <p:sldId id="2076138392" r:id="rId93"/>
    <p:sldId id="2076138393" r:id="rId94"/>
    <p:sldId id="2076138394" r:id="rId95"/>
    <p:sldId id="2076138395" r:id="rId96"/>
    <p:sldId id="2076138396" r:id="rId97"/>
    <p:sldId id="2076138397" r:id="rId98"/>
    <p:sldId id="2076138398" r:id="rId99"/>
    <p:sldId id="2076138399" r:id="rId100"/>
    <p:sldId id="2076138400" r:id="rId101"/>
    <p:sldId id="2076138401" r:id="rId102"/>
    <p:sldId id="2147470481" r:id="rId103"/>
    <p:sldId id="2076138402" r:id="rId104"/>
    <p:sldId id="2076138403" r:id="rId105"/>
    <p:sldId id="2076138404" r:id="rId106"/>
    <p:sldId id="2076138405" r:id="rId107"/>
    <p:sldId id="2076138406" r:id="rId108"/>
    <p:sldId id="2076138407" r:id="rId109"/>
    <p:sldId id="2076138408" r:id="rId110"/>
    <p:sldId id="2076138409" r:id="rId111"/>
    <p:sldId id="2076138410" r:id="rId112"/>
    <p:sldId id="2076138411" r:id="rId113"/>
    <p:sldId id="2076138412" r:id="rId114"/>
    <p:sldId id="2076138413" r:id="rId115"/>
    <p:sldId id="2076138414" r:id="rId116"/>
    <p:sldId id="2147470484" r:id="rId117"/>
    <p:sldId id="2076138415"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313"/>
            <p14:sldId id="2076138308"/>
            <p14:sldId id="2076138416"/>
            <p14:sldId id="2076138314"/>
            <p14:sldId id="2145705797"/>
            <p14:sldId id="2147470476"/>
            <p14:sldId id="2076138317"/>
            <p14:sldId id="2076138318"/>
            <p14:sldId id="2076138319"/>
            <p14:sldId id="2076138320"/>
            <p14:sldId id="2076138321"/>
            <p14:sldId id="2076138322"/>
            <p14:sldId id="2076138323"/>
            <p14:sldId id="2076138324"/>
            <p14:sldId id="2076138325"/>
            <p14:sldId id="2076138326"/>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1"/>
            <p14:sldId id="2076138342"/>
            <p14:sldId id="2076138343"/>
            <p14:sldId id="2076138344"/>
            <p14:sldId id="2076138417"/>
            <p14:sldId id="2076138418"/>
            <p14:sldId id="2076138345"/>
            <p14:sldId id="2076138346"/>
            <p14:sldId id="2076138347"/>
            <p14:sldId id="2076138348"/>
            <p14:sldId id="2076138349"/>
            <p14:sldId id="2076138350"/>
            <p14:sldId id="2147470483"/>
            <p14:sldId id="2076138352"/>
            <p14:sldId id="2076138353"/>
            <p14:sldId id="2076138354"/>
            <p14:sldId id="2076138355"/>
            <p14:sldId id="2076138360"/>
            <p14:sldId id="2076138356"/>
            <p14:sldId id="10001"/>
            <p14:sldId id="2076138358"/>
            <p14:sldId id="2076138359"/>
            <p14:sldId id="2076138361"/>
            <p14:sldId id="2076138362"/>
            <p14:sldId id="2076138363"/>
            <p14:sldId id="2076138364"/>
            <p14:sldId id="2076138365"/>
            <p14:sldId id="2076138366"/>
            <p14:sldId id="2076138367"/>
            <p14:sldId id="2076138368"/>
            <p14:sldId id="2076138369"/>
            <p14:sldId id="2076138370"/>
            <p14:sldId id="2076138371"/>
            <p14:sldId id="2076138373"/>
            <p14:sldId id="2076138374"/>
            <p14:sldId id="2147470482"/>
            <p14:sldId id="2076138376"/>
            <p14:sldId id="2076138377"/>
            <p14:sldId id="2076138380"/>
            <p14:sldId id="2147470477"/>
            <p14:sldId id="2076138381"/>
            <p14:sldId id="2076138382"/>
            <p14:sldId id="2076138383"/>
            <p14:sldId id="2076138384"/>
            <p14:sldId id="2076138385"/>
            <p14:sldId id="2076138386"/>
            <p14:sldId id="2076138387"/>
            <p14:sldId id="2076138388"/>
            <p14:sldId id="2076138389"/>
            <p14:sldId id="2076138390"/>
            <p14:sldId id="2147470479"/>
            <p14:sldId id="2147470480"/>
            <p14:sldId id="2076138391"/>
            <p14:sldId id="2076138392"/>
            <p14:sldId id="2076138393"/>
            <p14:sldId id="2076138394"/>
            <p14:sldId id="2076138395"/>
            <p14:sldId id="2076138396"/>
            <p14:sldId id="2076138397"/>
            <p14:sldId id="2076138398"/>
            <p14:sldId id="2076138399"/>
            <p14:sldId id="2076138400"/>
            <p14:sldId id="2076138401"/>
            <p14:sldId id="2147470481"/>
            <p14:sldId id="2076138402"/>
            <p14:sldId id="2076138403"/>
            <p14:sldId id="2076138404"/>
            <p14:sldId id="2076138405"/>
            <p14:sldId id="2076138406"/>
            <p14:sldId id="2076138407"/>
            <p14:sldId id="2076138408"/>
            <p14:sldId id="2076138409"/>
            <p14:sldId id="2076138410"/>
            <p14:sldId id="2076138411"/>
            <p14:sldId id="2076138412"/>
            <p14:sldId id="2076138413"/>
            <p14:sldId id="2076138414"/>
            <p14:sldId id="2147470484"/>
            <p14:sldId id="2076138415"/>
          </p14:sldIdLst>
        </p14:section>
      </p14:sectionLst>
    </p:ext>
    <p:ext uri="{EFAFB233-063F-42B5-8137-9DF3F51BA10A}">
      <p15:sldGuideLst xmlns:p15="http://schemas.microsoft.com/office/powerpoint/2012/main">
        <p15:guide id="1" orient="horz" pos="2808" userDrawn="1">
          <p15:clr>
            <a:srgbClr val="A4A3A4"/>
          </p15:clr>
        </p15:guide>
        <p15:guide id="2" pos="840" userDrawn="1">
          <p15:clr>
            <a:srgbClr val="A4A3A4"/>
          </p15:clr>
        </p15:guide>
        <p15:guide id="3" orient="horz" pos="696" userDrawn="1">
          <p15:clr>
            <a:srgbClr val="A4A3A4"/>
          </p15:clr>
        </p15:guide>
        <p15:guide id="4"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48235"/>
    <a:srgbClr val="D2D2D2"/>
    <a:srgbClr val="5C2D91"/>
    <a:srgbClr val="B4A0FF"/>
    <a:srgbClr val="313131"/>
    <a:srgbClr val="F2F2F2"/>
    <a:srgbClr val="FFF100"/>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4738-0764-482E-BCA3-EE8D0D541B24}" v="1" dt="2021-02-02T14:59:02.967"/>
    <p1510:client id="{A93632CF-C8E9-4A5E-A5CC-3BD5BCC89370}" v="5" dt="2021-02-02T15:32:10.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10" autoAdjust="0"/>
  </p:normalViewPr>
  <p:slideViewPr>
    <p:cSldViewPr snapToGrid="0">
      <p:cViewPr varScale="1">
        <p:scale>
          <a:sx n="109" d="100"/>
          <a:sy n="109" d="100"/>
        </p:scale>
        <p:origin x="78" y="78"/>
      </p:cViewPr>
      <p:guideLst>
        <p:guide orient="horz" pos="2808"/>
        <p:guide pos="840"/>
        <p:guide orient="horz" pos="696"/>
        <p:guide pos="39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microsoft.com/office/2015/10/relationships/revisionInfo" Target="revisionInfo.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notesMaster" Target="notesMasters/notesMaster1.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dirty="0">
              <a:solidFill>
                <a:schemeClr val="bg1"/>
              </a:solidFill>
            </a:rPr>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dirty="0">
              <a:solidFill>
                <a:schemeClr val="bg1"/>
              </a:solidFill>
            </a:rPr>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dirty="0">
              <a:solidFill>
                <a:schemeClr val="bg1"/>
              </a:solidFill>
            </a:rPr>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dirty="0">
              <a:solidFill>
                <a:schemeClr val="bg1"/>
              </a:solidFill>
            </a:rPr>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dirty="0">
              <a:solidFill>
                <a:schemeClr val="bg1"/>
              </a:solidFill>
            </a:rPr>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r>
            <a:rPr lang="en-US" dirty="0">
              <a:solidFill>
                <a:schemeClr val="bg1"/>
              </a:solidFill>
            </a:rPr>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r>
            <a:rPr lang="en-US" dirty="0">
              <a:solidFill>
                <a:schemeClr val="bg1"/>
              </a:solidFill>
            </a:rPr>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r>
            <a:rPr lang="en-US" dirty="0">
              <a:solidFill>
                <a:schemeClr val="bg1"/>
              </a:solidFill>
            </a:rPr>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r>
            <a:rPr lang="en-US" dirty="0">
              <a:solidFill>
                <a:schemeClr val="bg1"/>
              </a:solidFill>
            </a:rPr>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r>
            <a:rPr lang="en-US" dirty="0">
              <a:solidFill>
                <a:schemeClr val="bg1"/>
              </a:solidFill>
            </a:rPr>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r>
            <a:rPr lang="en-US" dirty="0">
              <a:solidFill>
                <a:schemeClr val="bg1"/>
              </a:solidFill>
            </a:rPr>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r>
            <a:rPr lang="en-US" dirty="0">
              <a:solidFill>
                <a:schemeClr val="bg1"/>
              </a:solidFill>
            </a:rPr>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r>
            <a:rPr lang="en-US" dirty="0">
              <a:solidFill>
                <a:schemeClr val="bg1"/>
              </a:solidFill>
            </a:rPr>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5B55CE61-5BD8-4E28-8E0E-BA7471C968F1}" type="pres">
      <dgm:prSet presAssocID="{348D27F8-C545-4DD0-B371-871CBB533CE2}"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FD96DA17-51EE-469D-9536-D14E91F6DF7F}" type="presOf" srcId="{55278D4F-DD0A-49CA-8963-DD727A4F8DD8}" destId="{13147367-F0E9-4ACF-8B01-06F2B02A3C7D}" srcOrd="0" destOrd="1" presId="urn:microsoft.com/office/officeart/2005/8/layout/venn3"/>
    <dgm:cxn modelId="{DC066F27-1886-4B52-B8F9-B3202063B40E}" srcId="{348D27F8-C545-4DD0-B371-871CBB533CE2}" destId="{222A22C0-F7D9-4218-8DE3-99DF56C1C28E}" srcOrd="1" destOrd="0" parTransId="{DDE3F2D2-335A-4AFB-8AC3-0D25794CDC39}" sibTransId="{D5132C65-28DF-42EA-A2BD-1CB1D90291AC}"/>
    <dgm:cxn modelId="{9D2B5D29-44A3-4028-A47C-7578C2E5B297}" type="presOf" srcId="{42D4AA24-4D2B-4B06-B619-EBE45483D620}" destId="{13147367-F0E9-4ACF-8B01-06F2B02A3C7D}" srcOrd="0" destOrd="2" presId="urn:microsoft.com/office/officeart/2005/8/layout/venn3"/>
    <dgm:cxn modelId="{C087052B-E06E-4C9A-926F-48128DCB29E3}" srcId="{05313DD9-30C7-4BCA-A49B-F6E9D43B6DDC}" destId="{441169D3-2DE7-4F96-A8B1-02DF2B0B8004}" srcOrd="1" destOrd="0" parTransId="{BD42512F-6C1B-4B25-8C26-D7DDE946EE5D}" sibTransId="{535EE2A7-311B-4153-AAC7-E8ACC5C5C12F}"/>
    <dgm:cxn modelId="{792D212E-1B20-441E-9614-AFC1985E930D}" type="presOf" srcId="{3A442433-287D-4C0C-AE20-3C065BF3F2A2}" destId="{13147367-F0E9-4ACF-8B01-06F2B02A3C7D}" srcOrd="0" destOrd="3" presId="urn:microsoft.com/office/officeart/2005/8/layout/venn3"/>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1C6DBD37-1EEA-4C27-A5EF-E4163532C539}" srcId="{441169D3-2DE7-4F96-A8B1-02DF2B0B8004}" destId="{64B169A7-3647-4207-BA71-3A1C0520B22F}" srcOrd="3" destOrd="0" parTransId="{6DFDA474-5967-4CD3-968C-9C4A3B61F244}" sibTransId="{12A98D5F-85B4-493A-B594-9066EEEBB919}"/>
    <dgm:cxn modelId="{7CF81B6C-1BE1-4CC9-A1DE-EF9B4C120FB2}" type="presOf" srcId="{0673BA04-C104-4B9D-AEE6-AC624C1C6945}" destId="{8C4D3C74-A890-4670-ADF8-15428782258E}" srcOrd="0" destOrd="0" presId="urn:microsoft.com/office/officeart/2005/8/layout/venn3"/>
    <dgm:cxn modelId="{72C53459-03DB-489A-A26B-109FE4642643}" type="presOf" srcId="{86C4114F-343B-4CA8-99E3-6A7259F9591C}" destId="{5B55CE61-5BD8-4E28-8E0E-BA7471C968F1}" srcOrd="0" destOrd="3" presId="urn:microsoft.com/office/officeart/2005/8/layout/venn3"/>
    <dgm:cxn modelId="{A554247C-1DE2-4DB1-AB3E-D13316F06B55}" type="presOf" srcId="{A9C40F3B-5008-491A-AFC8-24CD8FA3FDD6}" destId="{5B55CE61-5BD8-4E28-8E0E-BA7471C968F1}" srcOrd="0" destOrd="1" presId="urn:microsoft.com/office/officeart/2005/8/layout/venn3"/>
    <dgm:cxn modelId="{B6616084-927F-436F-A9B2-8C2BB9E547C0}" type="presOf" srcId="{222A22C0-F7D9-4218-8DE3-99DF56C1C28E}" destId="{5B55CE61-5BD8-4E28-8E0E-BA7471C968F1}" srcOrd="0" destOrd="2" presId="urn:microsoft.com/office/officeart/2005/8/layout/venn3"/>
    <dgm:cxn modelId="{E8E13985-31E5-4292-A24E-F355BD7ED3E9}" type="presOf" srcId="{348D27F8-C545-4DD0-B371-871CBB533CE2}" destId="{5B55CE61-5BD8-4E28-8E0E-BA7471C968F1}" srcOrd="0" destOrd="0" presId="urn:microsoft.com/office/officeart/2005/8/layout/venn3"/>
    <dgm:cxn modelId="{E6756393-B268-4C65-9FCD-D7A80F48D46E}" type="presOf" srcId="{CAB46C85-95A5-4B57-9A82-FEABEBE863FC}" destId="{8C4D3C74-A890-4670-ADF8-15428782258E}" srcOrd="0" destOrd="3" presId="urn:microsoft.com/office/officeart/2005/8/layout/venn3"/>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5AEB52E7-5164-4297-B27E-19281CCF179B}" type="presOf" srcId="{E56468F0-A88A-49F1-9246-57CC9C27A80E}" destId="{8C4D3C74-A890-4670-ADF8-15428782258E}" srcOrd="0" destOrd="1" presId="urn:microsoft.com/office/officeart/2005/8/layout/venn3"/>
    <dgm:cxn modelId="{499421EA-C668-425B-96DC-3F8D0202168D}" srcId="{441169D3-2DE7-4F96-A8B1-02DF2B0B8004}" destId="{3A442433-287D-4C0C-AE20-3C065BF3F2A2}" srcOrd="2" destOrd="0" parTransId="{D29E5D00-E612-4658-AD07-7F84809E4721}" sibTransId="{FC600660-E554-4BA4-A2EC-C424AF83330A}"/>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BA9C5EFF-9AFE-4EAA-A429-1A16C31DD364}" type="presOf" srcId="{64B169A7-3647-4207-BA71-3A1C0520B22F}" destId="{13147367-F0E9-4ACF-8B01-06F2B02A3C7D}" srcOrd="0" destOrd="4" presId="urn:microsoft.com/office/officeart/2005/8/layout/venn3"/>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8F425149-25EB-4F4D-97D9-1672B9515F83}" type="presParOf" srcId="{44532A51-5EA7-492A-A188-F12A7A870924}" destId="{5B55CE61-5BD8-4E28-8E0E-BA7471C968F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A5408-A0DD-4896-A7FB-A6F8AE12E85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E82286-9DBE-456F-89A1-0E5D98732185}">
      <dgm:prSet phldrT="[Text]"/>
      <dgm:spPr>
        <a:solidFill>
          <a:schemeClr val="accent2">
            <a:lumMod val="10000"/>
          </a:schemeClr>
        </a:solidFill>
      </dgm:spPr>
      <dgm:t>
        <a:bodyPr/>
        <a:lstStyle/>
        <a:p>
          <a:r>
            <a:rPr lang="en-US" dirty="0"/>
            <a:t>Vulnerability Management</a:t>
          </a:r>
        </a:p>
      </dgm:t>
    </dgm:pt>
    <dgm:pt modelId="{D44EF13E-3D41-4D90-8DFB-B5A91F34C138}" type="sibTrans" cxnId="{354F8614-B4B8-4064-BC86-642BFD083027}">
      <dgm:prSet/>
      <dgm:spPr/>
      <dgm:t>
        <a:bodyPr/>
        <a:lstStyle/>
        <a:p>
          <a:endParaRPr lang="en-US"/>
        </a:p>
      </dgm:t>
    </dgm:pt>
    <dgm:pt modelId="{EF5D6E75-D91F-43C1-A181-72C531D8228E}" type="parTrans" cxnId="{354F8614-B4B8-4064-BC86-642BFD083027}">
      <dgm:prSet/>
      <dgm:spPr/>
      <dgm:t>
        <a:bodyPr/>
        <a:lstStyle/>
        <a:p>
          <a:endParaRPr lang="en-US"/>
        </a:p>
      </dgm:t>
    </dgm:pt>
    <dgm:pt modelId="{2B3EFC33-7F7F-49C2-86AB-DDC7E8E12BFD}">
      <dgm:prSet phldrT="[Text]"/>
      <dgm:spPr>
        <a:solidFill>
          <a:srgbClr val="FFC000"/>
        </a:solidFill>
      </dgm:spPr>
      <dgm:t>
        <a:bodyPr/>
        <a:lstStyle/>
        <a:p>
          <a:r>
            <a:rPr lang="en-US" dirty="0"/>
            <a:t>Data Protection</a:t>
          </a:r>
        </a:p>
      </dgm:t>
    </dgm:pt>
    <dgm:pt modelId="{1088C31B-C90F-4EA7-8196-2ABA6B3A5865}" type="sibTrans" cxnId="{9EA934CF-DA13-4064-B9A6-BF71ADCF3155}">
      <dgm:prSet/>
      <dgm:spPr/>
      <dgm:t>
        <a:bodyPr/>
        <a:lstStyle/>
        <a:p>
          <a:endParaRPr lang="en-US"/>
        </a:p>
      </dgm:t>
    </dgm:pt>
    <dgm:pt modelId="{D65A721C-8E82-4D8B-8E41-D7483278D972}" type="parTrans" cxnId="{9EA934CF-DA13-4064-B9A6-BF71ADCF3155}">
      <dgm:prSet/>
      <dgm:spPr/>
      <dgm:t>
        <a:bodyPr/>
        <a:lstStyle/>
        <a:p>
          <a:endParaRPr lang="en-US"/>
        </a:p>
      </dgm:t>
    </dgm:pt>
    <dgm:pt modelId="{55E3CBD3-C8F5-47E7-9CCF-C71F7DFE4B19}">
      <dgm:prSet phldrT="[Text]"/>
      <dgm:spPr>
        <a:solidFill>
          <a:schemeClr val="accent5">
            <a:lumMod val="75000"/>
          </a:schemeClr>
        </a:solidFill>
      </dgm:spPr>
      <dgm:t>
        <a:bodyPr/>
        <a:lstStyle/>
        <a:p>
          <a:r>
            <a:rPr lang="en-US" dirty="0"/>
            <a:t>Identity &amp; Access Control</a:t>
          </a:r>
        </a:p>
      </dgm:t>
    </dgm:pt>
    <dgm:pt modelId="{D25BB21D-9754-423D-A546-798E07579F64}" type="sibTrans" cxnId="{57128B26-3184-4E2F-A1D0-B42CBB3B0C4C}">
      <dgm:prSet/>
      <dgm:spPr/>
      <dgm:t>
        <a:bodyPr/>
        <a:lstStyle/>
        <a:p>
          <a:endParaRPr lang="en-US"/>
        </a:p>
      </dgm:t>
    </dgm:pt>
    <dgm:pt modelId="{B9D4D1A7-C0A9-4137-82FA-0DB3834065AC}" type="parTrans" cxnId="{57128B26-3184-4E2F-A1D0-B42CBB3B0C4C}">
      <dgm:prSet/>
      <dgm:spPr/>
      <dgm:t>
        <a:bodyPr/>
        <a:lstStyle/>
        <a:p>
          <a:endParaRPr lang="en-US"/>
        </a:p>
      </dgm:t>
    </dgm:pt>
    <dgm:pt modelId="{1C69373A-DD9C-454A-89EA-6373C8AAE9A2}">
      <dgm:prSet phldrT="[Text]"/>
      <dgm:spPr>
        <a:solidFill>
          <a:srgbClr val="FF0000"/>
        </a:solidFill>
      </dgm:spPr>
      <dgm:t>
        <a:bodyPr/>
        <a:lstStyle/>
        <a:p>
          <a:r>
            <a:rPr lang="en-US" dirty="0"/>
            <a:t>Logging &amp; Monitoring</a:t>
          </a:r>
        </a:p>
      </dgm:t>
    </dgm:pt>
    <dgm:pt modelId="{720F796B-11F7-4AD0-99C9-86254F98EECE}" type="sibTrans" cxnId="{8690A9BA-2EBA-42A9-B2E3-8B639C26B94D}">
      <dgm:prSet/>
      <dgm:spPr/>
      <dgm:t>
        <a:bodyPr/>
        <a:lstStyle/>
        <a:p>
          <a:endParaRPr lang="en-US"/>
        </a:p>
      </dgm:t>
    </dgm:pt>
    <dgm:pt modelId="{8334D13A-8945-4A9A-A663-5B75B018ACC9}" type="parTrans" cxnId="{8690A9BA-2EBA-42A9-B2E3-8B639C26B94D}">
      <dgm:prSet/>
      <dgm:spPr/>
      <dgm:t>
        <a:bodyPr/>
        <a:lstStyle/>
        <a:p>
          <a:endParaRPr lang="en-US"/>
        </a:p>
      </dgm:t>
    </dgm:pt>
    <dgm:pt modelId="{C1D5E439-4A1C-4387-B200-7F04DEBB7A64}">
      <dgm:prSet phldrT="[Text]"/>
      <dgm:spPr/>
      <dgm:t>
        <a:bodyPr/>
        <a:lstStyle/>
        <a:p>
          <a:r>
            <a:rPr lang="en-US" dirty="0"/>
            <a:t>Network Security</a:t>
          </a:r>
        </a:p>
      </dgm:t>
    </dgm:pt>
    <dgm:pt modelId="{93B1E875-35C0-4766-A999-F58D706A8BF1}" type="sibTrans" cxnId="{187E1831-01B1-481F-A6EB-D6B068AFAD73}">
      <dgm:prSet/>
      <dgm:spPr/>
      <dgm:t>
        <a:bodyPr/>
        <a:lstStyle/>
        <a:p>
          <a:endParaRPr lang="en-US"/>
        </a:p>
      </dgm:t>
    </dgm:pt>
    <dgm:pt modelId="{FD36260C-7509-4303-94AE-C04DC3257443}" type="parTrans" cxnId="{187E1831-01B1-481F-A6EB-D6B068AFAD73}">
      <dgm:prSet/>
      <dgm:spPr/>
      <dgm:t>
        <a:bodyPr/>
        <a:lstStyle/>
        <a:p>
          <a:endParaRPr lang="en-US"/>
        </a:p>
      </dgm:t>
    </dgm:pt>
    <dgm:pt modelId="{1CE74BA0-2E26-4F16-A211-FDB249F66054}">
      <dgm:prSet phldrT="[Text]"/>
      <dgm:spPr>
        <a:solidFill>
          <a:srgbClr val="548235"/>
        </a:solidFill>
      </dgm:spPr>
      <dgm:t>
        <a:bodyPr/>
        <a:lstStyle/>
        <a:p>
          <a:r>
            <a:rPr lang="en-US" dirty="0"/>
            <a:t>Inventory &amp; Asset Management</a:t>
          </a:r>
        </a:p>
      </dgm:t>
    </dgm:pt>
    <dgm:pt modelId="{7B61987C-A43B-41F5-BEED-7F44C720ABDA}" type="parTrans" cxnId="{0C95D58D-54EC-4715-A3E2-E84943ECEE0E}">
      <dgm:prSet/>
      <dgm:spPr/>
      <dgm:t>
        <a:bodyPr/>
        <a:lstStyle/>
        <a:p>
          <a:endParaRPr lang="en-US"/>
        </a:p>
      </dgm:t>
    </dgm:pt>
    <dgm:pt modelId="{E244B277-5F2A-48BF-AAF7-FD557F966347}" type="sibTrans" cxnId="{0C95D58D-54EC-4715-A3E2-E84943ECEE0E}">
      <dgm:prSet/>
      <dgm:spPr/>
      <dgm:t>
        <a:bodyPr/>
        <a:lstStyle/>
        <a:p>
          <a:endParaRPr lang="en-US"/>
        </a:p>
      </dgm:t>
    </dgm:pt>
    <dgm:pt modelId="{C6BC7700-83FB-44A1-870B-FA2F5E875350}">
      <dgm:prSet phldrT="[Text]"/>
      <dgm:spPr>
        <a:solidFill>
          <a:schemeClr val="bg1">
            <a:lumMod val="65000"/>
          </a:schemeClr>
        </a:solidFill>
      </dgm:spPr>
      <dgm:t>
        <a:bodyPr/>
        <a:lstStyle/>
        <a:p>
          <a:r>
            <a:rPr lang="en-US" dirty="0"/>
            <a:t>Secure Configuration</a:t>
          </a:r>
        </a:p>
      </dgm:t>
    </dgm:pt>
    <dgm:pt modelId="{C9164296-4AC1-49E8-AB72-FC98F820A146}" type="parTrans" cxnId="{AD6F1E15-ED0B-46E1-931E-ABBFD65E81A1}">
      <dgm:prSet/>
      <dgm:spPr/>
      <dgm:t>
        <a:bodyPr/>
        <a:lstStyle/>
        <a:p>
          <a:endParaRPr lang="en-US"/>
        </a:p>
      </dgm:t>
    </dgm:pt>
    <dgm:pt modelId="{95ED5B0A-8FA2-4C54-ADE8-6FCB52D770B7}" type="sibTrans" cxnId="{AD6F1E15-ED0B-46E1-931E-ABBFD65E81A1}">
      <dgm:prSet/>
      <dgm:spPr/>
      <dgm:t>
        <a:bodyPr/>
        <a:lstStyle/>
        <a:p>
          <a:endParaRPr lang="en-US"/>
        </a:p>
      </dgm:t>
    </dgm:pt>
    <dgm:pt modelId="{5510DEF7-2C0E-44BF-8909-8B3C9D38C744}">
      <dgm:prSet phldrT="[Text]"/>
      <dgm:spPr>
        <a:solidFill>
          <a:srgbClr val="0070C0"/>
        </a:solidFill>
      </dgm:spPr>
      <dgm:t>
        <a:bodyPr/>
        <a:lstStyle/>
        <a:p>
          <a:r>
            <a:rPr lang="en-US" dirty="0"/>
            <a:t>Malware Defense</a:t>
          </a:r>
        </a:p>
      </dgm:t>
    </dgm:pt>
    <dgm:pt modelId="{C8AF8B93-D624-4EC5-9430-1F60C1AAB8E3}" type="parTrans" cxnId="{8B816CFE-6DA6-4841-BCD9-7D4706A4D5BF}">
      <dgm:prSet/>
      <dgm:spPr/>
      <dgm:t>
        <a:bodyPr/>
        <a:lstStyle/>
        <a:p>
          <a:endParaRPr lang="en-US"/>
        </a:p>
      </dgm:t>
    </dgm:pt>
    <dgm:pt modelId="{CA995A49-AB59-4CE0-AB43-D26B7225BEE1}" type="sibTrans" cxnId="{8B816CFE-6DA6-4841-BCD9-7D4706A4D5BF}">
      <dgm:prSet/>
      <dgm:spPr/>
      <dgm:t>
        <a:bodyPr/>
        <a:lstStyle/>
        <a:p>
          <a:endParaRPr lang="en-US"/>
        </a:p>
      </dgm:t>
    </dgm:pt>
    <dgm:pt modelId="{2A9F0BC5-B6D0-4ABF-9785-D0542D3BC71B}">
      <dgm:prSet phldrT="[Text]"/>
      <dgm:spPr>
        <a:solidFill>
          <a:srgbClr val="C00000"/>
        </a:solidFill>
      </dgm:spPr>
      <dgm:t>
        <a:bodyPr/>
        <a:lstStyle/>
        <a:p>
          <a:r>
            <a:rPr lang="en-US" dirty="0"/>
            <a:t>Data Recovery</a:t>
          </a:r>
        </a:p>
      </dgm:t>
    </dgm:pt>
    <dgm:pt modelId="{74FDCD24-F01C-4E4D-A822-229C99971CCA}" type="parTrans" cxnId="{9D3859EE-D97C-463A-9A31-4B843BC019B2}">
      <dgm:prSet/>
      <dgm:spPr/>
      <dgm:t>
        <a:bodyPr/>
        <a:lstStyle/>
        <a:p>
          <a:endParaRPr lang="en-US"/>
        </a:p>
      </dgm:t>
    </dgm:pt>
    <dgm:pt modelId="{E0A2C104-A13C-411C-B78F-983FF14E24BC}" type="sibTrans" cxnId="{9D3859EE-D97C-463A-9A31-4B843BC019B2}">
      <dgm:prSet/>
      <dgm:spPr/>
      <dgm:t>
        <a:bodyPr/>
        <a:lstStyle/>
        <a:p>
          <a:endParaRPr lang="en-US"/>
        </a:p>
      </dgm:t>
    </dgm:pt>
    <dgm:pt modelId="{8543CFC6-7BCD-4785-893B-FFDB7BA8FD6D}" type="pres">
      <dgm:prSet presAssocID="{C6BA5408-A0DD-4896-A7FB-A6F8AE12E859}" presName="diagram" presStyleCnt="0">
        <dgm:presLayoutVars>
          <dgm:dir/>
          <dgm:resizeHandles val="exact"/>
        </dgm:presLayoutVars>
      </dgm:prSet>
      <dgm:spPr/>
    </dgm:pt>
    <dgm:pt modelId="{4099A780-FDC5-46DE-99D9-0941A82BB7FE}" type="pres">
      <dgm:prSet presAssocID="{C1D5E439-4A1C-4387-B200-7F04DEBB7A64}" presName="node" presStyleLbl="node1" presStyleIdx="0" presStyleCnt="9">
        <dgm:presLayoutVars>
          <dgm:bulletEnabled val="1"/>
        </dgm:presLayoutVars>
      </dgm:prSet>
      <dgm:spPr/>
    </dgm:pt>
    <dgm:pt modelId="{A3F000AF-F989-4C9A-B9C1-781280444F2D}" type="pres">
      <dgm:prSet presAssocID="{93B1E875-35C0-4766-A999-F58D706A8BF1}" presName="sibTrans" presStyleCnt="0"/>
      <dgm:spPr/>
    </dgm:pt>
    <dgm:pt modelId="{BF373CFE-7EAE-43C0-B109-3CB967AD16C4}" type="pres">
      <dgm:prSet presAssocID="{1C69373A-DD9C-454A-89EA-6373C8AAE9A2}" presName="node" presStyleLbl="node1" presStyleIdx="1" presStyleCnt="9">
        <dgm:presLayoutVars>
          <dgm:bulletEnabled val="1"/>
        </dgm:presLayoutVars>
      </dgm:prSet>
      <dgm:spPr/>
    </dgm:pt>
    <dgm:pt modelId="{C264F442-333A-4234-8B3A-8B1EF6C3BA64}" type="pres">
      <dgm:prSet presAssocID="{720F796B-11F7-4AD0-99C9-86254F98EECE}" presName="sibTrans" presStyleCnt="0"/>
      <dgm:spPr/>
    </dgm:pt>
    <dgm:pt modelId="{039444AD-EE33-4649-A90F-A812A6821F61}" type="pres">
      <dgm:prSet presAssocID="{55E3CBD3-C8F5-47E7-9CCF-C71F7DFE4B19}" presName="node" presStyleLbl="node1" presStyleIdx="2" presStyleCnt="9">
        <dgm:presLayoutVars>
          <dgm:bulletEnabled val="1"/>
        </dgm:presLayoutVars>
      </dgm:prSet>
      <dgm:spPr/>
    </dgm:pt>
    <dgm:pt modelId="{88B24AF9-155D-4D11-BFC2-9B057086BD0C}" type="pres">
      <dgm:prSet presAssocID="{D25BB21D-9754-423D-A546-798E07579F64}" presName="sibTrans" presStyleCnt="0"/>
      <dgm:spPr/>
    </dgm:pt>
    <dgm:pt modelId="{02D0766C-5CD4-429D-9881-7703AD5E6996}" type="pres">
      <dgm:prSet presAssocID="{2B3EFC33-7F7F-49C2-86AB-DDC7E8E12BFD}" presName="node" presStyleLbl="node1" presStyleIdx="3" presStyleCnt="9">
        <dgm:presLayoutVars>
          <dgm:bulletEnabled val="1"/>
        </dgm:presLayoutVars>
      </dgm:prSet>
      <dgm:spPr/>
    </dgm:pt>
    <dgm:pt modelId="{A8D13017-8469-46F9-BA7C-D3F41403AFCC}" type="pres">
      <dgm:prSet presAssocID="{1088C31B-C90F-4EA7-8196-2ABA6B3A5865}" presName="sibTrans" presStyleCnt="0"/>
      <dgm:spPr/>
    </dgm:pt>
    <dgm:pt modelId="{5BC3F34F-CFFE-4B0A-878A-C6579876D9E4}" type="pres">
      <dgm:prSet presAssocID="{DDE82286-9DBE-456F-89A1-0E5D98732185}" presName="node" presStyleLbl="node1" presStyleIdx="4" presStyleCnt="9">
        <dgm:presLayoutVars>
          <dgm:bulletEnabled val="1"/>
        </dgm:presLayoutVars>
      </dgm:prSet>
      <dgm:spPr/>
    </dgm:pt>
    <dgm:pt modelId="{99117639-7FA0-44F7-B083-E7038235921A}" type="pres">
      <dgm:prSet presAssocID="{D44EF13E-3D41-4D90-8DFB-B5A91F34C138}" presName="sibTrans" presStyleCnt="0"/>
      <dgm:spPr/>
    </dgm:pt>
    <dgm:pt modelId="{4D635D9E-2BD6-4B0F-B6DC-414A35A199E8}" type="pres">
      <dgm:prSet presAssocID="{1CE74BA0-2E26-4F16-A211-FDB249F66054}" presName="node" presStyleLbl="node1" presStyleIdx="5" presStyleCnt="9">
        <dgm:presLayoutVars>
          <dgm:bulletEnabled val="1"/>
        </dgm:presLayoutVars>
      </dgm:prSet>
      <dgm:spPr/>
    </dgm:pt>
    <dgm:pt modelId="{E1BB942E-49EA-43AF-B893-44E147B64FE9}" type="pres">
      <dgm:prSet presAssocID="{E244B277-5F2A-48BF-AAF7-FD557F966347}" presName="sibTrans" presStyleCnt="0"/>
      <dgm:spPr/>
    </dgm:pt>
    <dgm:pt modelId="{A08310B2-D877-4F27-82F1-6AD182A1F154}" type="pres">
      <dgm:prSet presAssocID="{C6BC7700-83FB-44A1-870B-FA2F5E875350}" presName="node" presStyleLbl="node1" presStyleIdx="6" presStyleCnt="9">
        <dgm:presLayoutVars>
          <dgm:bulletEnabled val="1"/>
        </dgm:presLayoutVars>
      </dgm:prSet>
      <dgm:spPr/>
    </dgm:pt>
    <dgm:pt modelId="{A3C67068-5B1D-4E05-B170-99D81470A17C}" type="pres">
      <dgm:prSet presAssocID="{95ED5B0A-8FA2-4C54-ADE8-6FCB52D770B7}" presName="sibTrans" presStyleCnt="0"/>
      <dgm:spPr/>
    </dgm:pt>
    <dgm:pt modelId="{87AAA679-6AE8-4623-821C-E6FA235116E4}" type="pres">
      <dgm:prSet presAssocID="{5510DEF7-2C0E-44BF-8909-8B3C9D38C744}" presName="node" presStyleLbl="node1" presStyleIdx="7" presStyleCnt="9">
        <dgm:presLayoutVars>
          <dgm:bulletEnabled val="1"/>
        </dgm:presLayoutVars>
      </dgm:prSet>
      <dgm:spPr/>
    </dgm:pt>
    <dgm:pt modelId="{92388F8C-376C-478B-8AA7-5B0817F81177}" type="pres">
      <dgm:prSet presAssocID="{CA995A49-AB59-4CE0-AB43-D26B7225BEE1}" presName="sibTrans" presStyleCnt="0"/>
      <dgm:spPr/>
    </dgm:pt>
    <dgm:pt modelId="{79C218C4-EBDF-4715-BAC5-81266C058EEC}" type="pres">
      <dgm:prSet presAssocID="{2A9F0BC5-B6D0-4ABF-9785-D0542D3BC71B}" presName="node" presStyleLbl="node1" presStyleIdx="8" presStyleCnt="9">
        <dgm:presLayoutVars>
          <dgm:bulletEnabled val="1"/>
        </dgm:presLayoutVars>
      </dgm:prSet>
      <dgm:spPr/>
    </dgm:pt>
  </dgm:ptLst>
  <dgm:cxnLst>
    <dgm:cxn modelId="{354F8614-B4B8-4064-BC86-642BFD083027}" srcId="{C6BA5408-A0DD-4896-A7FB-A6F8AE12E859}" destId="{DDE82286-9DBE-456F-89A1-0E5D98732185}" srcOrd="4" destOrd="0" parTransId="{EF5D6E75-D91F-43C1-A181-72C531D8228E}" sibTransId="{D44EF13E-3D41-4D90-8DFB-B5A91F34C138}"/>
    <dgm:cxn modelId="{AD6F1E15-ED0B-46E1-931E-ABBFD65E81A1}" srcId="{C6BA5408-A0DD-4896-A7FB-A6F8AE12E859}" destId="{C6BC7700-83FB-44A1-870B-FA2F5E875350}" srcOrd="6" destOrd="0" parTransId="{C9164296-4AC1-49E8-AB72-FC98F820A146}" sibTransId="{95ED5B0A-8FA2-4C54-ADE8-6FCB52D770B7}"/>
    <dgm:cxn modelId="{57128B26-3184-4E2F-A1D0-B42CBB3B0C4C}" srcId="{C6BA5408-A0DD-4896-A7FB-A6F8AE12E859}" destId="{55E3CBD3-C8F5-47E7-9CCF-C71F7DFE4B19}" srcOrd="2" destOrd="0" parTransId="{B9D4D1A7-C0A9-4137-82FA-0DB3834065AC}" sibTransId="{D25BB21D-9754-423D-A546-798E07579F64}"/>
    <dgm:cxn modelId="{187E1831-01B1-481F-A6EB-D6B068AFAD73}" srcId="{C6BA5408-A0DD-4896-A7FB-A6F8AE12E859}" destId="{C1D5E439-4A1C-4387-B200-7F04DEBB7A64}" srcOrd="0" destOrd="0" parTransId="{FD36260C-7509-4303-94AE-C04DC3257443}" sibTransId="{93B1E875-35C0-4766-A999-F58D706A8BF1}"/>
    <dgm:cxn modelId="{BB69B331-503E-47EA-A7E1-7D70305C09C5}" type="presOf" srcId="{2A9F0BC5-B6D0-4ABF-9785-D0542D3BC71B}" destId="{79C218C4-EBDF-4715-BAC5-81266C058EEC}" srcOrd="0" destOrd="0" presId="urn:microsoft.com/office/officeart/2005/8/layout/default"/>
    <dgm:cxn modelId="{7C141E61-B313-41CC-9907-02F64C9017BA}" type="presOf" srcId="{5510DEF7-2C0E-44BF-8909-8B3C9D38C744}" destId="{87AAA679-6AE8-4623-821C-E6FA235116E4}" srcOrd="0" destOrd="0" presId="urn:microsoft.com/office/officeart/2005/8/layout/default"/>
    <dgm:cxn modelId="{4787E766-2316-4D82-BF2D-037A7196F645}" type="presOf" srcId="{1CE74BA0-2E26-4F16-A211-FDB249F66054}" destId="{4D635D9E-2BD6-4B0F-B6DC-414A35A199E8}" srcOrd="0" destOrd="0" presId="urn:microsoft.com/office/officeart/2005/8/layout/default"/>
    <dgm:cxn modelId="{912EED4D-2221-4F02-9C06-7F1CF09EBFE0}" type="presOf" srcId="{C1D5E439-4A1C-4387-B200-7F04DEBB7A64}" destId="{4099A780-FDC5-46DE-99D9-0941A82BB7FE}" srcOrd="0" destOrd="0" presId="urn:microsoft.com/office/officeart/2005/8/layout/default"/>
    <dgm:cxn modelId="{D7AB6577-8A74-4C89-BDC2-9E1999EB0F07}" type="presOf" srcId="{55E3CBD3-C8F5-47E7-9CCF-C71F7DFE4B19}" destId="{039444AD-EE33-4649-A90F-A812A6821F61}" srcOrd="0" destOrd="0" presId="urn:microsoft.com/office/officeart/2005/8/layout/default"/>
    <dgm:cxn modelId="{0C95D58D-54EC-4715-A3E2-E84943ECEE0E}" srcId="{C6BA5408-A0DD-4896-A7FB-A6F8AE12E859}" destId="{1CE74BA0-2E26-4F16-A211-FDB249F66054}" srcOrd="5" destOrd="0" parTransId="{7B61987C-A43B-41F5-BEED-7F44C720ABDA}" sibTransId="{E244B277-5F2A-48BF-AAF7-FD557F966347}"/>
    <dgm:cxn modelId="{2F6A85A6-2699-4F0D-A6F2-04AE8FE64822}" type="presOf" srcId="{1C69373A-DD9C-454A-89EA-6373C8AAE9A2}" destId="{BF373CFE-7EAE-43C0-B109-3CB967AD16C4}" srcOrd="0" destOrd="0" presId="urn:microsoft.com/office/officeart/2005/8/layout/default"/>
    <dgm:cxn modelId="{DAEFC6A7-E041-4729-842F-4215A96F259A}" type="presOf" srcId="{C6BC7700-83FB-44A1-870B-FA2F5E875350}" destId="{A08310B2-D877-4F27-82F1-6AD182A1F154}" srcOrd="0" destOrd="0" presId="urn:microsoft.com/office/officeart/2005/8/layout/default"/>
    <dgm:cxn modelId="{8690A9BA-2EBA-42A9-B2E3-8B639C26B94D}" srcId="{C6BA5408-A0DD-4896-A7FB-A6F8AE12E859}" destId="{1C69373A-DD9C-454A-89EA-6373C8AAE9A2}" srcOrd="1" destOrd="0" parTransId="{8334D13A-8945-4A9A-A663-5B75B018ACC9}" sibTransId="{720F796B-11F7-4AD0-99C9-86254F98EECE}"/>
    <dgm:cxn modelId="{C942C0C0-F814-4E1F-9547-38532FE294C2}" type="presOf" srcId="{DDE82286-9DBE-456F-89A1-0E5D98732185}" destId="{5BC3F34F-CFFE-4B0A-878A-C6579876D9E4}" srcOrd="0" destOrd="0" presId="urn:microsoft.com/office/officeart/2005/8/layout/default"/>
    <dgm:cxn modelId="{9EA934CF-DA13-4064-B9A6-BF71ADCF3155}" srcId="{C6BA5408-A0DD-4896-A7FB-A6F8AE12E859}" destId="{2B3EFC33-7F7F-49C2-86AB-DDC7E8E12BFD}" srcOrd="3" destOrd="0" parTransId="{D65A721C-8E82-4D8B-8E41-D7483278D972}" sibTransId="{1088C31B-C90F-4EA7-8196-2ABA6B3A5865}"/>
    <dgm:cxn modelId="{27BEBBDB-AC83-4EA2-881B-74A9838BFDED}" type="presOf" srcId="{C6BA5408-A0DD-4896-A7FB-A6F8AE12E859}" destId="{8543CFC6-7BCD-4785-893B-FFDB7BA8FD6D}" srcOrd="0" destOrd="0" presId="urn:microsoft.com/office/officeart/2005/8/layout/default"/>
    <dgm:cxn modelId="{9D3859EE-D97C-463A-9A31-4B843BC019B2}" srcId="{C6BA5408-A0DD-4896-A7FB-A6F8AE12E859}" destId="{2A9F0BC5-B6D0-4ABF-9785-D0542D3BC71B}" srcOrd="8" destOrd="0" parTransId="{74FDCD24-F01C-4E4D-A822-229C99971CCA}" sibTransId="{E0A2C104-A13C-411C-B78F-983FF14E24BC}"/>
    <dgm:cxn modelId="{747BFFF1-690B-43FA-ADFB-7D4BBEEBF08A}" type="presOf" srcId="{2B3EFC33-7F7F-49C2-86AB-DDC7E8E12BFD}" destId="{02D0766C-5CD4-429D-9881-7703AD5E6996}" srcOrd="0" destOrd="0" presId="urn:microsoft.com/office/officeart/2005/8/layout/default"/>
    <dgm:cxn modelId="{8B816CFE-6DA6-4841-BCD9-7D4706A4D5BF}" srcId="{C6BA5408-A0DD-4896-A7FB-A6F8AE12E859}" destId="{5510DEF7-2C0E-44BF-8909-8B3C9D38C744}" srcOrd="7" destOrd="0" parTransId="{C8AF8B93-D624-4EC5-9430-1F60C1AAB8E3}" sibTransId="{CA995A49-AB59-4CE0-AB43-D26B7225BEE1}"/>
    <dgm:cxn modelId="{2C50006C-49C5-4B4E-A6A1-5DF6BE98B580}" type="presParOf" srcId="{8543CFC6-7BCD-4785-893B-FFDB7BA8FD6D}" destId="{4099A780-FDC5-46DE-99D9-0941A82BB7FE}" srcOrd="0" destOrd="0" presId="urn:microsoft.com/office/officeart/2005/8/layout/default"/>
    <dgm:cxn modelId="{AE6DF186-824E-4F83-8349-3EE1D9BAF6C2}" type="presParOf" srcId="{8543CFC6-7BCD-4785-893B-FFDB7BA8FD6D}" destId="{A3F000AF-F989-4C9A-B9C1-781280444F2D}" srcOrd="1" destOrd="0" presId="urn:microsoft.com/office/officeart/2005/8/layout/default"/>
    <dgm:cxn modelId="{F5ADBA68-CB98-4858-A42F-6F531B068BBC}" type="presParOf" srcId="{8543CFC6-7BCD-4785-893B-FFDB7BA8FD6D}" destId="{BF373CFE-7EAE-43C0-B109-3CB967AD16C4}" srcOrd="2" destOrd="0" presId="urn:microsoft.com/office/officeart/2005/8/layout/default"/>
    <dgm:cxn modelId="{2471C9A3-F954-47BD-AA4E-CFBF32E2D75D}" type="presParOf" srcId="{8543CFC6-7BCD-4785-893B-FFDB7BA8FD6D}" destId="{C264F442-333A-4234-8B3A-8B1EF6C3BA64}" srcOrd="3" destOrd="0" presId="urn:microsoft.com/office/officeart/2005/8/layout/default"/>
    <dgm:cxn modelId="{307A0683-6263-4956-AC6F-3BEDF9C4D61C}" type="presParOf" srcId="{8543CFC6-7BCD-4785-893B-FFDB7BA8FD6D}" destId="{039444AD-EE33-4649-A90F-A812A6821F61}" srcOrd="4" destOrd="0" presId="urn:microsoft.com/office/officeart/2005/8/layout/default"/>
    <dgm:cxn modelId="{25F68829-5F4D-4EDA-B26C-C135F0CA8559}" type="presParOf" srcId="{8543CFC6-7BCD-4785-893B-FFDB7BA8FD6D}" destId="{88B24AF9-155D-4D11-BFC2-9B057086BD0C}" srcOrd="5" destOrd="0" presId="urn:microsoft.com/office/officeart/2005/8/layout/default"/>
    <dgm:cxn modelId="{65688D79-431F-44CC-B1A5-903F6BABE6A5}" type="presParOf" srcId="{8543CFC6-7BCD-4785-893B-FFDB7BA8FD6D}" destId="{02D0766C-5CD4-429D-9881-7703AD5E6996}" srcOrd="6" destOrd="0" presId="urn:microsoft.com/office/officeart/2005/8/layout/default"/>
    <dgm:cxn modelId="{EE9C9D95-94B6-4B0B-AD08-900AA4A495F1}" type="presParOf" srcId="{8543CFC6-7BCD-4785-893B-FFDB7BA8FD6D}" destId="{A8D13017-8469-46F9-BA7C-D3F41403AFCC}" srcOrd="7" destOrd="0" presId="urn:microsoft.com/office/officeart/2005/8/layout/default"/>
    <dgm:cxn modelId="{70ACC644-C360-4E81-913E-911A1F15CF31}" type="presParOf" srcId="{8543CFC6-7BCD-4785-893B-FFDB7BA8FD6D}" destId="{5BC3F34F-CFFE-4B0A-878A-C6579876D9E4}" srcOrd="8" destOrd="0" presId="urn:microsoft.com/office/officeart/2005/8/layout/default"/>
    <dgm:cxn modelId="{71EAAF47-3697-494C-A89A-07EEBD9FF326}" type="presParOf" srcId="{8543CFC6-7BCD-4785-893B-FFDB7BA8FD6D}" destId="{99117639-7FA0-44F7-B083-E7038235921A}" srcOrd="9" destOrd="0" presId="urn:microsoft.com/office/officeart/2005/8/layout/default"/>
    <dgm:cxn modelId="{F2818B71-DE49-4F27-B805-FBD4AF91C69A}" type="presParOf" srcId="{8543CFC6-7BCD-4785-893B-FFDB7BA8FD6D}" destId="{4D635D9E-2BD6-4B0F-B6DC-414A35A199E8}" srcOrd="10" destOrd="0" presId="urn:microsoft.com/office/officeart/2005/8/layout/default"/>
    <dgm:cxn modelId="{439474E9-0B9E-4228-A99D-AF836B9584F2}" type="presParOf" srcId="{8543CFC6-7BCD-4785-893B-FFDB7BA8FD6D}" destId="{E1BB942E-49EA-43AF-B893-44E147B64FE9}" srcOrd="11" destOrd="0" presId="urn:microsoft.com/office/officeart/2005/8/layout/default"/>
    <dgm:cxn modelId="{07BEEA19-E154-4B25-9200-4EA965702AAB}" type="presParOf" srcId="{8543CFC6-7BCD-4785-893B-FFDB7BA8FD6D}" destId="{A08310B2-D877-4F27-82F1-6AD182A1F154}" srcOrd="12" destOrd="0" presId="urn:microsoft.com/office/officeart/2005/8/layout/default"/>
    <dgm:cxn modelId="{CCFEB077-8060-4E76-BDAC-7D4F5F339259}" type="presParOf" srcId="{8543CFC6-7BCD-4785-893B-FFDB7BA8FD6D}" destId="{A3C67068-5B1D-4E05-B170-99D81470A17C}" srcOrd="13" destOrd="0" presId="urn:microsoft.com/office/officeart/2005/8/layout/default"/>
    <dgm:cxn modelId="{85638E47-7CA8-4C3F-A89C-FD3F64C62157}" type="presParOf" srcId="{8543CFC6-7BCD-4785-893B-FFDB7BA8FD6D}" destId="{87AAA679-6AE8-4623-821C-E6FA235116E4}" srcOrd="14" destOrd="0" presId="urn:microsoft.com/office/officeart/2005/8/layout/default"/>
    <dgm:cxn modelId="{73ADA0D9-3FA0-4D7D-88EA-89515B4043BB}" type="presParOf" srcId="{8543CFC6-7BCD-4785-893B-FFDB7BA8FD6D}" destId="{92388F8C-376C-478B-8AA7-5B0817F81177}" srcOrd="15" destOrd="0" presId="urn:microsoft.com/office/officeart/2005/8/layout/default"/>
    <dgm:cxn modelId="{ABFDBC94-46BC-4C2E-AC52-057B29515EF8}" type="presParOf" srcId="{8543CFC6-7BCD-4785-893B-FFDB7BA8FD6D}" destId="{79C218C4-EBDF-4715-BAC5-81266C058EE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7D105-A3CD-46A4-8B61-CB345FEA6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90D9918-3C9B-42FB-B462-024B6E0459EF}">
      <dgm:prSet phldrT="[Text]"/>
      <dgm:spPr>
        <a:solidFill>
          <a:srgbClr val="FF0000"/>
        </a:solidFill>
      </dgm:spPr>
      <dgm:t>
        <a:bodyPr/>
        <a:lstStyle/>
        <a:p>
          <a:r>
            <a:rPr lang="en-US" dirty="0"/>
            <a:t>Data Protection</a:t>
          </a:r>
        </a:p>
      </dgm:t>
    </dgm:pt>
    <dgm:pt modelId="{E4C5F8A2-0233-41A4-B0A8-8B812A81A89C}" type="parTrans" cxnId="{595F63DE-12D0-4166-87C6-B722640C9D30}">
      <dgm:prSet/>
      <dgm:spPr/>
      <dgm:t>
        <a:bodyPr/>
        <a:lstStyle/>
        <a:p>
          <a:endParaRPr lang="en-US"/>
        </a:p>
      </dgm:t>
    </dgm:pt>
    <dgm:pt modelId="{FC60CCDE-0B8A-4198-A1DD-DD668D611703}" type="sibTrans" cxnId="{595F63DE-12D0-4166-87C6-B722640C9D30}">
      <dgm:prSet/>
      <dgm:spPr/>
      <dgm:t>
        <a:bodyPr/>
        <a:lstStyle/>
        <a:p>
          <a:endParaRPr lang="en-US"/>
        </a:p>
      </dgm:t>
    </dgm:pt>
    <dgm:pt modelId="{FA8E853B-52F7-431B-9621-96888A6C5F27}">
      <dgm:prSet phldrT="[Text]"/>
      <dgm:spPr>
        <a:solidFill>
          <a:srgbClr val="32145A"/>
        </a:solidFill>
      </dgm:spPr>
      <dgm:t>
        <a:bodyPr/>
        <a:lstStyle/>
        <a:p>
          <a:r>
            <a:rPr lang="en-US" dirty="0"/>
            <a:t>Access Control</a:t>
          </a:r>
        </a:p>
      </dgm:t>
    </dgm:pt>
    <dgm:pt modelId="{0888F180-B342-49A1-9630-B089906D5AE9}" type="parTrans" cxnId="{14210DAC-1AAB-4C05-9263-DACAAF2D7227}">
      <dgm:prSet/>
      <dgm:spPr/>
      <dgm:t>
        <a:bodyPr/>
        <a:lstStyle/>
        <a:p>
          <a:endParaRPr lang="en-US"/>
        </a:p>
      </dgm:t>
    </dgm:pt>
    <dgm:pt modelId="{B6717C06-53F4-4668-8EA5-B1A6F7D4124C}" type="sibTrans" cxnId="{14210DAC-1AAB-4C05-9263-DACAAF2D7227}">
      <dgm:prSet/>
      <dgm:spPr/>
      <dgm:t>
        <a:bodyPr/>
        <a:lstStyle/>
        <a:p>
          <a:endParaRPr lang="en-US"/>
        </a:p>
      </dgm:t>
    </dgm:pt>
    <dgm:pt modelId="{A9B3D9C7-54BB-42CE-9BB3-7D12B098EB95}">
      <dgm:prSet phldrT="[Text]"/>
      <dgm:spPr>
        <a:solidFill>
          <a:srgbClr val="00B050"/>
        </a:solidFill>
      </dgm:spPr>
      <dgm:t>
        <a:bodyPr/>
        <a:lstStyle/>
        <a:p>
          <a:r>
            <a:rPr lang="en-US" dirty="0"/>
            <a:t>Authentication</a:t>
          </a:r>
        </a:p>
      </dgm:t>
    </dgm:pt>
    <dgm:pt modelId="{D131D34B-88D3-4554-B123-3E60D1202133}" type="parTrans" cxnId="{979443B8-813A-4020-B4A4-F07C16C3B60F}">
      <dgm:prSet/>
      <dgm:spPr/>
      <dgm:t>
        <a:bodyPr/>
        <a:lstStyle/>
        <a:p>
          <a:endParaRPr lang="en-US"/>
        </a:p>
      </dgm:t>
    </dgm:pt>
    <dgm:pt modelId="{68C78754-B563-43E5-B0CB-3F26C754CC19}" type="sibTrans" cxnId="{979443B8-813A-4020-B4A4-F07C16C3B60F}">
      <dgm:prSet/>
      <dgm:spPr/>
      <dgm:t>
        <a:bodyPr/>
        <a:lstStyle/>
        <a:p>
          <a:endParaRPr lang="en-US"/>
        </a:p>
      </dgm:t>
    </dgm:pt>
    <dgm:pt modelId="{BA9995E1-131C-4256-9F1B-7AF51CA3EB22}">
      <dgm:prSet phldrT="[Text]"/>
      <dgm:spPr>
        <a:solidFill>
          <a:srgbClr val="FFC000"/>
        </a:solidFill>
      </dgm:spPr>
      <dgm:t>
        <a:bodyPr/>
        <a:lstStyle/>
        <a:p>
          <a:r>
            <a:rPr lang="en-US" dirty="0"/>
            <a:t>Network Security</a:t>
          </a:r>
        </a:p>
      </dgm:t>
    </dgm:pt>
    <dgm:pt modelId="{27BB797B-C7C1-48FF-BFC1-D255C3640D6C}" type="parTrans" cxnId="{8A2C44B5-0753-4E55-A75B-58C6EED4113C}">
      <dgm:prSet/>
      <dgm:spPr/>
      <dgm:t>
        <a:bodyPr/>
        <a:lstStyle/>
        <a:p>
          <a:endParaRPr lang="en-US"/>
        </a:p>
      </dgm:t>
    </dgm:pt>
    <dgm:pt modelId="{09BB4520-361C-4274-80E1-EF1FE2119B34}" type="sibTrans" cxnId="{8A2C44B5-0753-4E55-A75B-58C6EED4113C}">
      <dgm:prSet/>
      <dgm:spPr/>
      <dgm:t>
        <a:bodyPr/>
        <a:lstStyle/>
        <a:p>
          <a:endParaRPr lang="en-US"/>
        </a:p>
      </dgm:t>
    </dgm:pt>
    <dgm:pt modelId="{66D9F65A-987D-47F7-B042-FB5D8317EBEF}">
      <dgm:prSet phldrT="[Text]"/>
      <dgm:spPr>
        <a:solidFill>
          <a:schemeClr val="accent3">
            <a:lumMod val="75000"/>
          </a:schemeClr>
        </a:solidFill>
      </dgm:spPr>
      <dgm:t>
        <a:bodyPr/>
        <a:lstStyle/>
        <a:p>
          <a:r>
            <a:rPr lang="en-US" dirty="0"/>
            <a:t>Threat Protection</a:t>
          </a:r>
        </a:p>
      </dgm:t>
    </dgm:pt>
    <dgm:pt modelId="{C054AAB8-5C11-4B36-8A7F-DA79A51E8604}" type="parTrans" cxnId="{0DF63EF1-3D8E-4F65-8B49-1C55285D48E3}">
      <dgm:prSet/>
      <dgm:spPr/>
      <dgm:t>
        <a:bodyPr/>
        <a:lstStyle/>
        <a:p>
          <a:endParaRPr lang="en-US"/>
        </a:p>
      </dgm:t>
    </dgm:pt>
    <dgm:pt modelId="{D2664CB3-16AC-4B6A-B058-8CB86577D16A}" type="sibTrans" cxnId="{0DF63EF1-3D8E-4F65-8B49-1C55285D48E3}">
      <dgm:prSet/>
      <dgm:spPr/>
      <dgm:t>
        <a:bodyPr/>
        <a:lstStyle/>
        <a:p>
          <a:endParaRPr lang="en-US"/>
        </a:p>
      </dgm:t>
    </dgm:pt>
    <dgm:pt modelId="{7C8DE0CD-1F6B-4915-9C0C-3EA55C9FA8A4}" type="pres">
      <dgm:prSet presAssocID="{9197D105-A3CD-46A4-8B61-CB345FEA63E1}" presName="diagram" presStyleCnt="0">
        <dgm:presLayoutVars>
          <dgm:dir/>
          <dgm:resizeHandles val="exact"/>
        </dgm:presLayoutVars>
      </dgm:prSet>
      <dgm:spPr/>
    </dgm:pt>
    <dgm:pt modelId="{8A513B4D-09FE-45AE-AC50-FE10807527BB}" type="pres">
      <dgm:prSet presAssocID="{990D9918-3C9B-42FB-B462-024B6E0459EF}" presName="node" presStyleLbl="node1" presStyleIdx="0" presStyleCnt="5">
        <dgm:presLayoutVars>
          <dgm:bulletEnabled val="1"/>
        </dgm:presLayoutVars>
      </dgm:prSet>
      <dgm:spPr/>
    </dgm:pt>
    <dgm:pt modelId="{C1ECF441-E86B-49CD-896C-A5EF25D2265D}" type="pres">
      <dgm:prSet presAssocID="{FC60CCDE-0B8A-4198-A1DD-DD668D611703}" presName="sibTrans" presStyleCnt="0"/>
      <dgm:spPr/>
    </dgm:pt>
    <dgm:pt modelId="{F1B9E730-A3C9-4557-B5D1-11615DA313EB}" type="pres">
      <dgm:prSet presAssocID="{FA8E853B-52F7-431B-9621-96888A6C5F27}" presName="node" presStyleLbl="node1" presStyleIdx="1" presStyleCnt="5">
        <dgm:presLayoutVars>
          <dgm:bulletEnabled val="1"/>
        </dgm:presLayoutVars>
      </dgm:prSet>
      <dgm:spPr/>
    </dgm:pt>
    <dgm:pt modelId="{74C4D58C-E785-4633-B6B8-CF44F8F47FFC}" type="pres">
      <dgm:prSet presAssocID="{B6717C06-53F4-4668-8EA5-B1A6F7D4124C}" presName="sibTrans" presStyleCnt="0"/>
      <dgm:spPr/>
    </dgm:pt>
    <dgm:pt modelId="{9C8F6E0D-0DF3-480A-80CA-7E0819A47996}" type="pres">
      <dgm:prSet presAssocID="{A9B3D9C7-54BB-42CE-9BB3-7D12B098EB95}" presName="node" presStyleLbl="node1" presStyleIdx="2" presStyleCnt="5">
        <dgm:presLayoutVars>
          <dgm:bulletEnabled val="1"/>
        </dgm:presLayoutVars>
      </dgm:prSet>
      <dgm:spPr/>
    </dgm:pt>
    <dgm:pt modelId="{159F7130-E7A8-42E5-8918-726364686DF1}" type="pres">
      <dgm:prSet presAssocID="{68C78754-B563-43E5-B0CB-3F26C754CC19}" presName="sibTrans" presStyleCnt="0"/>
      <dgm:spPr/>
    </dgm:pt>
    <dgm:pt modelId="{E1021093-C14D-4EE0-AFD3-B1A2B883AFD3}" type="pres">
      <dgm:prSet presAssocID="{BA9995E1-131C-4256-9F1B-7AF51CA3EB22}" presName="node" presStyleLbl="node1" presStyleIdx="3" presStyleCnt="5">
        <dgm:presLayoutVars>
          <dgm:bulletEnabled val="1"/>
        </dgm:presLayoutVars>
      </dgm:prSet>
      <dgm:spPr/>
    </dgm:pt>
    <dgm:pt modelId="{75D23684-0284-43B8-8684-4952502E2C20}" type="pres">
      <dgm:prSet presAssocID="{09BB4520-361C-4274-80E1-EF1FE2119B34}" presName="sibTrans" presStyleCnt="0"/>
      <dgm:spPr/>
    </dgm:pt>
    <dgm:pt modelId="{E84324CF-A253-4DB2-8C77-52C9EA8E7E49}" type="pres">
      <dgm:prSet presAssocID="{66D9F65A-987D-47F7-B042-FB5D8317EBEF}" presName="node" presStyleLbl="node1" presStyleIdx="4" presStyleCnt="5">
        <dgm:presLayoutVars>
          <dgm:bulletEnabled val="1"/>
        </dgm:presLayoutVars>
      </dgm:prSet>
      <dgm:spPr/>
    </dgm:pt>
  </dgm:ptLst>
  <dgm:cxnLst>
    <dgm:cxn modelId="{9A9B683E-E99D-4808-8089-1CA9D9527BF2}" type="presOf" srcId="{BA9995E1-131C-4256-9F1B-7AF51CA3EB22}" destId="{E1021093-C14D-4EE0-AFD3-B1A2B883AFD3}" srcOrd="0" destOrd="0" presId="urn:microsoft.com/office/officeart/2005/8/layout/default"/>
    <dgm:cxn modelId="{835E2F5A-EB20-45EB-86FE-E8876B130E0D}" type="presOf" srcId="{A9B3D9C7-54BB-42CE-9BB3-7D12B098EB95}" destId="{9C8F6E0D-0DF3-480A-80CA-7E0819A47996}" srcOrd="0" destOrd="0" presId="urn:microsoft.com/office/officeart/2005/8/layout/default"/>
    <dgm:cxn modelId="{055CE3A1-3A61-4F5B-BCE1-22B9B816A280}" type="presOf" srcId="{FA8E853B-52F7-431B-9621-96888A6C5F27}" destId="{F1B9E730-A3C9-4557-B5D1-11615DA313EB}" srcOrd="0" destOrd="0" presId="urn:microsoft.com/office/officeart/2005/8/layout/default"/>
    <dgm:cxn modelId="{14210DAC-1AAB-4C05-9263-DACAAF2D7227}" srcId="{9197D105-A3CD-46A4-8B61-CB345FEA63E1}" destId="{FA8E853B-52F7-431B-9621-96888A6C5F27}" srcOrd="1" destOrd="0" parTransId="{0888F180-B342-49A1-9630-B089906D5AE9}" sibTransId="{B6717C06-53F4-4668-8EA5-B1A6F7D4124C}"/>
    <dgm:cxn modelId="{8A2C44B5-0753-4E55-A75B-58C6EED4113C}" srcId="{9197D105-A3CD-46A4-8B61-CB345FEA63E1}" destId="{BA9995E1-131C-4256-9F1B-7AF51CA3EB22}" srcOrd="3" destOrd="0" parTransId="{27BB797B-C7C1-48FF-BFC1-D255C3640D6C}" sibTransId="{09BB4520-361C-4274-80E1-EF1FE2119B34}"/>
    <dgm:cxn modelId="{979443B8-813A-4020-B4A4-F07C16C3B60F}" srcId="{9197D105-A3CD-46A4-8B61-CB345FEA63E1}" destId="{A9B3D9C7-54BB-42CE-9BB3-7D12B098EB95}" srcOrd="2" destOrd="0" parTransId="{D131D34B-88D3-4554-B123-3E60D1202133}" sibTransId="{68C78754-B563-43E5-B0CB-3F26C754CC19}"/>
    <dgm:cxn modelId="{637954BD-9AB4-45CA-B90B-88EBCA915134}" type="presOf" srcId="{9197D105-A3CD-46A4-8B61-CB345FEA63E1}" destId="{7C8DE0CD-1F6B-4915-9C0C-3EA55C9FA8A4}" srcOrd="0" destOrd="0" presId="urn:microsoft.com/office/officeart/2005/8/layout/default"/>
    <dgm:cxn modelId="{595F63DE-12D0-4166-87C6-B722640C9D30}" srcId="{9197D105-A3CD-46A4-8B61-CB345FEA63E1}" destId="{990D9918-3C9B-42FB-B462-024B6E0459EF}" srcOrd="0" destOrd="0" parTransId="{E4C5F8A2-0233-41A4-B0A8-8B812A81A89C}" sibTransId="{FC60CCDE-0B8A-4198-A1DD-DD668D611703}"/>
    <dgm:cxn modelId="{9F23A2E7-A560-41E4-ABCF-A207A87C4EE3}" type="presOf" srcId="{990D9918-3C9B-42FB-B462-024B6E0459EF}" destId="{8A513B4D-09FE-45AE-AC50-FE10807527BB}" srcOrd="0" destOrd="0" presId="urn:microsoft.com/office/officeart/2005/8/layout/default"/>
    <dgm:cxn modelId="{DDF2A7EE-F5AE-4230-B218-1AAA7FE1CAF2}" type="presOf" srcId="{66D9F65A-987D-47F7-B042-FB5D8317EBEF}" destId="{E84324CF-A253-4DB2-8C77-52C9EA8E7E49}" srcOrd="0" destOrd="0" presId="urn:microsoft.com/office/officeart/2005/8/layout/default"/>
    <dgm:cxn modelId="{0DF63EF1-3D8E-4F65-8B49-1C55285D48E3}" srcId="{9197D105-A3CD-46A4-8B61-CB345FEA63E1}" destId="{66D9F65A-987D-47F7-B042-FB5D8317EBEF}" srcOrd="4" destOrd="0" parTransId="{C054AAB8-5C11-4B36-8A7F-DA79A51E8604}" sibTransId="{D2664CB3-16AC-4B6A-B058-8CB86577D16A}"/>
    <dgm:cxn modelId="{54308514-3B91-4B38-98E5-1E43D30CC0D7}" type="presParOf" srcId="{7C8DE0CD-1F6B-4915-9C0C-3EA55C9FA8A4}" destId="{8A513B4D-09FE-45AE-AC50-FE10807527BB}" srcOrd="0" destOrd="0" presId="urn:microsoft.com/office/officeart/2005/8/layout/default"/>
    <dgm:cxn modelId="{3841650B-2377-4622-B054-7FC7565B8358}" type="presParOf" srcId="{7C8DE0CD-1F6B-4915-9C0C-3EA55C9FA8A4}" destId="{C1ECF441-E86B-49CD-896C-A5EF25D2265D}" srcOrd="1" destOrd="0" presId="urn:microsoft.com/office/officeart/2005/8/layout/default"/>
    <dgm:cxn modelId="{4CA3C183-1598-4176-B932-511604A09C96}" type="presParOf" srcId="{7C8DE0CD-1F6B-4915-9C0C-3EA55C9FA8A4}" destId="{F1B9E730-A3C9-4557-B5D1-11615DA313EB}" srcOrd="2" destOrd="0" presId="urn:microsoft.com/office/officeart/2005/8/layout/default"/>
    <dgm:cxn modelId="{57E7EDA6-ABDD-4CA2-A5D7-BCC6233E1D3A}" type="presParOf" srcId="{7C8DE0CD-1F6B-4915-9C0C-3EA55C9FA8A4}" destId="{74C4D58C-E785-4633-B6B8-CF44F8F47FFC}" srcOrd="3" destOrd="0" presId="urn:microsoft.com/office/officeart/2005/8/layout/default"/>
    <dgm:cxn modelId="{3FA49C76-8E7F-4223-BE5C-9F09174F8119}" type="presParOf" srcId="{7C8DE0CD-1F6B-4915-9C0C-3EA55C9FA8A4}" destId="{9C8F6E0D-0DF3-480A-80CA-7E0819A47996}" srcOrd="4" destOrd="0" presId="urn:microsoft.com/office/officeart/2005/8/layout/default"/>
    <dgm:cxn modelId="{0EED4680-FAD4-40C2-BD99-9C2DEDAA235D}" type="presParOf" srcId="{7C8DE0CD-1F6B-4915-9C0C-3EA55C9FA8A4}" destId="{159F7130-E7A8-42E5-8918-726364686DF1}" srcOrd="5" destOrd="0" presId="urn:microsoft.com/office/officeart/2005/8/layout/default"/>
    <dgm:cxn modelId="{90584C21-08B4-445B-AC77-5E40AEBE838F}" type="presParOf" srcId="{7C8DE0CD-1F6B-4915-9C0C-3EA55C9FA8A4}" destId="{E1021093-C14D-4EE0-AFD3-B1A2B883AFD3}" srcOrd="6" destOrd="0" presId="urn:microsoft.com/office/officeart/2005/8/layout/default"/>
    <dgm:cxn modelId="{141C48A6-6A03-4B46-BFE8-4D48651C0BD0}" type="presParOf" srcId="{7C8DE0CD-1F6B-4915-9C0C-3EA55C9FA8A4}" destId="{75D23684-0284-43B8-8684-4952502E2C20}" srcOrd="7" destOrd="0" presId="urn:microsoft.com/office/officeart/2005/8/layout/default"/>
    <dgm:cxn modelId="{86EF8A7A-6319-4300-8CE5-41B7169536A6}" type="presParOf" srcId="{7C8DE0CD-1F6B-4915-9C0C-3EA55C9FA8A4}" destId="{E84324CF-A253-4DB2-8C77-52C9EA8E7E4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C2DF37-1B9C-45B9-B86F-46C277724E9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1242BC-81AB-4159-B6CD-E3A1F1BFC3D0}">
      <dgm:prSet phldrT="[Text]"/>
      <dgm:spPr>
        <a:solidFill>
          <a:srgbClr val="FF0000"/>
        </a:solidFill>
      </dgm:spPr>
      <dgm:t>
        <a:bodyPr/>
        <a:lstStyle/>
        <a:p>
          <a:r>
            <a:rPr lang="en-US" dirty="0"/>
            <a:t>Defender for Cloud</a:t>
          </a:r>
        </a:p>
      </dgm:t>
    </dgm:pt>
    <dgm:pt modelId="{C4434FFB-F2A6-4D91-8CE9-D6911AC01E1D}" type="parTrans" cxnId="{5C1C99B8-A305-4E16-B65F-244DE4B869C9}">
      <dgm:prSet/>
      <dgm:spPr/>
      <dgm:t>
        <a:bodyPr/>
        <a:lstStyle/>
        <a:p>
          <a:endParaRPr lang="en-US"/>
        </a:p>
      </dgm:t>
    </dgm:pt>
    <dgm:pt modelId="{7A1B0CA5-037A-4F79-A572-B1CCA718A996}" type="sibTrans" cxnId="{5C1C99B8-A305-4E16-B65F-244DE4B869C9}">
      <dgm:prSet/>
      <dgm:spPr/>
      <dgm:t>
        <a:bodyPr/>
        <a:lstStyle/>
        <a:p>
          <a:endParaRPr lang="en-US"/>
        </a:p>
      </dgm:t>
    </dgm:pt>
    <dgm:pt modelId="{6939BFE3-2F56-4DE4-9BD4-FC7274589AD8}">
      <dgm:prSet phldrT="[Text]"/>
      <dgm:spPr>
        <a:solidFill>
          <a:srgbClr val="7030A0"/>
        </a:solidFill>
      </dgm:spPr>
      <dgm:t>
        <a:bodyPr/>
        <a:lstStyle/>
        <a:p>
          <a:r>
            <a:rPr lang="en-US" dirty="0"/>
            <a:t>Defender for SQL</a:t>
          </a:r>
        </a:p>
      </dgm:t>
    </dgm:pt>
    <dgm:pt modelId="{F93DED00-B6D4-41CF-BCEC-144A47AB6562}" type="parTrans" cxnId="{62FA94A3-8CD2-4ED5-9790-399B27CEB284}">
      <dgm:prSet/>
      <dgm:spPr/>
      <dgm:t>
        <a:bodyPr/>
        <a:lstStyle/>
        <a:p>
          <a:endParaRPr lang="en-US"/>
        </a:p>
      </dgm:t>
    </dgm:pt>
    <dgm:pt modelId="{7AB09413-07FC-4304-927C-E39657C87AB2}" type="sibTrans" cxnId="{62FA94A3-8CD2-4ED5-9790-399B27CEB284}">
      <dgm:prSet/>
      <dgm:spPr/>
      <dgm:t>
        <a:bodyPr/>
        <a:lstStyle/>
        <a:p>
          <a:endParaRPr lang="en-US"/>
        </a:p>
      </dgm:t>
    </dgm:pt>
    <dgm:pt modelId="{825BFF8A-21E5-4422-B61F-F26B6995F470}">
      <dgm:prSet phldrT="[Text]"/>
      <dgm:spPr>
        <a:solidFill>
          <a:srgbClr val="00B050"/>
        </a:solidFill>
      </dgm:spPr>
      <dgm:t>
        <a:bodyPr/>
        <a:lstStyle/>
        <a:p>
          <a:r>
            <a:rPr lang="en-US" dirty="0"/>
            <a:t>Vulnerability Assessment</a:t>
          </a:r>
        </a:p>
      </dgm:t>
    </dgm:pt>
    <dgm:pt modelId="{9B5B7CD3-0E44-40D2-B232-567FA81F0627}" type="parTrans" cxnId="{591429E3-6CCF-4B6B-BA93-A9DBD381F633}">
      <dgm:prSet/>
      <dgm:spPr/>
      <dgm:t>
        <a:bodyPr/>
        <a:lstStyle/>
        <a:p>
          <a:endParaRPr lang="en-US"/>
        </a:p>
      </dgm:t>
    </dgm:pt>
    <dgm:pt modelId="{9F131B7A-85BB-4F9C-A747-C9C49D664B3F}" type="sibTrans" cxnId="{591429E3-6CCF-4B6B-BA93-A9DBD381F633}">
      <dgm:prSet/>
      <dgm:spPr/>
      <dgm:t>
        <a:bodyPr/>
        <a:lstStyle/>
        <a:p>
          <a:endParaRPr lang="en-US"/>
        </a:p>
      </dgm:t>
    </dgm:pt>
    <dgm:pt modelId="{3AC17C20-1D3A-4401-B887-53A7E30964FD}">
      <dgm:prSet phldrT="[Text]"/>
      <dgm:spPr>
        <a:solidFill>
          <a:schemeClr val="accent3">
            <a:lumMod val="75000"/>
          </a:schemeClr>
        </a:solidFill>
      </dgm:spPr>
      <dgm:t>
        <a:bodyPr/>
        <a:lstStyle/>
        <a:p>
          <a:r>
            <a:rPr lang="en-US" dirty="0"/>
            <a:t>Compliance</a:t>
          </a:r>
        </a:p>
      </dgm:t>
    </dgm:pt>
    <dgm:pt modelId="{C7DC994F-64F9-4F33-81AE-5FB214C4C8D4}" type="parTrans" cxnId="{A40DBB95-43B4-46DA-802B-BCBA39ACF1A2}">
      <dgm:prSet/>
      <dgm:spPr/>
      <dgm:t>
        <a:bodyPr/>
        <a:lstStyle/>
        <a:p>
          <a:endParaRPr lang="en-US"/>
        </a:p>
      </dgm:t>
    </dgm:pt>
    <dgm:pt modelId="{C1D33AE8-B97F-48F1-A40F-148542C77FD1}" type="sibTrans" cxnId="{A40DBB95-43B4-46DA-802B-BCBA39ACF1A2}">
      <dgm:prSet/>
      <dgm:spPr/>
      <dgm:t>
        <a:bodyPr/>
        <a:lstStyle/>
        <a:p>
          <a:endParaRPr lang="en-US"/>
        </a:p>
      </dgm:t>
    </dgm:pt>
    <dgm:pt modelId="{3DD8707C-7098-4CDE-9947-2885AEEE14E1}" type="pres">
      <dgm:prSet presAssocID="{ECC2DF37-1B9C-45B9-B86F-46C277724E92}" presName="diagram" presStyleCnt="0">
        <dgm:presLayoutVars>
          <dgm:dir/>
          <dgm:resizeHandles val="exact"/>
        </dgm:presLayoutVars>
      </dgm:prSet>
      <dgm:spPr/>
    </dgm:pt>
    <dgm:pt modelId="{0B5854E3-D86C-422E-B4B7-1111B68C0D60}" type="pres">
      <dgm:prSet presAssocID="{591242BC-81AB-4159-B6CD-E3A1F1BFC3D0}" presName="node" presStyleLbl="node1" presStyleIdx="0" presStyleCnt="4">
        <dgm:presLayoutVars>
          <dgm:bulletEnabled val="1"/>
        </dgm:presLayoutVars>
      </dgm:prSet>
      <dgm:spPr/>
    </dgm:pt>
    <dgm:pt modelId="{D3C73E9D-5322-4881-8ECC-5127292E8277}" type="pres">
      <dgm:prSet presAssocID="{7A1B0CA5-037A-4F79-A572-B1CCA718A996}" presName="sibTrans" presStyleCnt="0"/>
      <dgm:spPr/>
    </dgm:pt>
    <dgm:pt modelId="{FD935369-D783-4F89-909A-F2399F44AA94}" type="pres">
      <dgm:prSet presAssocID="{6939BFE3-2F56-4DE4-9BD4-FC7274589AD8}" presName="node" presStyleLbl="node1" presStyleIdx="1" presStyleCnt="4">
        <dgm:presLayoutVars>
          <dgm:bulletEnabled val="1"/>
        </dgm:presLayoutVars>
      </dgm:prSet>
      <dgm:spPr/>
    </dgm:pt>
    <dgm:pt modelId="{7822B9BB-1A4C-4BF0-9D17-7D3E276ABE9B}" type="pres">
      <dgm:prSet presAssocID="{7AB09413-07FC-4304-927C-E39657C87AB2}" presName="sibTrans" presStyleCnt="0"/>
      <dgm:spPr/>
    </dgm:pt>
    <dgm:pt modelId="{6F2A500C-E757-4423-805E-4B19998779D9}" type="pres">
      <dgm:prSet presAssocID="{825BFF8A-21E5-4422-B61F-F26B6995F470}" presName="node" presStyleLbl="node1" presStyleIdx="2" presStyleCnt="4">
        <dgm:presLayoutVars>
          <dgm:bulletEnabled val="1"/>
        </dgm:presLayoutVars>
      </dgm:prSet>
      <dgm:spPr/>
    </dgm:pt>
    <dgm:pt modelId="{A45C0EC5-6BCF-4453-88DD-D40AECB2CF7E}" type="pres">
      <dgm:prSet presAssocID="{9F131B7A-85BB-4F9C-A747-C9C49D664B3F}" presName="sibTrans" presStyleCnt="0"/>
      <dgm:spPr/>
    </dgm:pt>
    <dgm:pt modelId="{A9C2C98F-0718-4481-8B2F-DE3F4A931E99}" type="pres">
      <dgm:prSet presAssocID="{3AC17C20-1D3A-4401-B887-53A7E30964FD}" presName="node" presStyleLbl="node1" presStyleIdx="3" presStyleCnt="4">
        <dgm:presLayoutVars>
          <dgm:bulletEnabled val="1"/>
        </dgm:presLayoutVars>
      </dgm:prSet>
      <dgm:spPr/>
    </dgm:pt>
  </dgm:ptLst>
  <dgm:cxnLst>
    <dgm:cxn modelId="{9B74B224-A29E-42F9-B749-9F08970844CE}" type="presOf" srcId="{6939BFE3-2F56-4DE4-9BD4-FC7274589AD8}" destId="{FD935369-D783-4F89-909A-F2399F44AA94}" srcOrd="0" destOrd="0" presId="urn:microsoft.com/office/officeart/2005/8/layout/default"/>
    <dgm:cxn modelId="{2090B23A-B3E2-4B3C-B22C-97C7E0E4516C}" type="presOf" srcId="{825BFF8A-21E5-4422-B61F-F26B6995F470}" destId="{6F2A500C-E757-4423-805E-4B19998779D9}" srcOrd="0" destOrd="0" presId="urn:microsoft.com/office/officeart/2005/8/layout/default"/>
    <dgm:cxn modelId="{56A33251-7700-4B24-AF38-7C3267C11DC5}" type="presOf" srcId="{ECC2DF37-1B9C-45B9-B86F-46C277724E92}" destId="{3DD8707C-7098-4CDE-9947-2885AEEE14E1}" srcOrd="0" destOrd="0" presId="urn:microsoft.com/office/officeart/2005/8/layout/default"/>
    <dgm:cxn modelId="{91CCA17F-421D-4666-A70A-21244904DCE5}" type="presOf" srcId="{591242BC-81AB-4159-B6CD-E3A1F1BFC3D0}" destId="{0B5854E3-D86C-422E-B4B7-1111B68C0D60}" srcOrd="0" destOrd="0" presId="urn:microsoft.com/office/officeart/2005/8/layout/default"/>
    <dgm:cxn modelId="{5DB6E08F-E931-400D-A1B6-D2A837B3E9DC}" type="presOf" srcId="{3AC17C20-1D3A-4401-B887-53A7E30964FD}" destId="{A9C2C98F-0718-4481-8B2F-DE3F4A931E99}" srcOrd="0" destOrd="0" presId="urn:microsoft.com/office/officeart/2005/8/layout/default"/>
    <dgm:cxn modelId="{A40DBB95-43B4-46DA-802B-BCBA39ACF1A2}" srcId="{ECC2DF37-1B9C-45B9-B86F-46C277724E92}" destId="{3AC17C20-1D3A-4401-B887-53A7E30964FD}" srcOrd="3" destOrd="0" parTransId="{C7DC994F-64F9-4F33-81AE-5FB214C4C8D4}" sibTransId="{C1D33AE8-B97F-48F1-A40F-148542C77FD1}"/>
    <dgm:cxn modelId="{62FA94A3-8CD2-4ED5-9790-399B27CEB284}" srcId="{ECC2DF37-1B9C-45B9-B86F-46C277724E92}" destId="{6939BFE3-2F56-4DE4-9BD4-FC7274589AD8}" srcOrd="1" destOrd="0" parTransId="{F93DED00-B6D4-41CF-BCEC-144A47AB6562}" sibTransId="{7AB09413-07FC-4304-927C-E39657C87AB2}"/>
    <dgm:cxn modelId="{5C1C99B8-A305-4E16-B65F-244DE4B869C9}" srcId="{ECC2DF37-1B9C-45B9-B86F-46C277724E92}" destId="{591242BC-81AB-4159-B6CD-E3A1F1BFC3D0}" srcOrd="0" destOrd="0" parTransId="{C4434FFB-F2A6-4D91-8CE9-D6911AC01E1D}" sibTransId="{7A1B0CA5-037A-4F79-A572-B1CCA718A996}"/>
    <dgm:cxn modelId="{591429E3-6CCF-4B6B-BA93-A9DBD381F633}" srcId="{ECC2DF37-1B9C-45B9-B86F-46C277724E92}" destId="{825BFF8A-21E5-4422-B61F-F26B6995F470}" srcOrd="2" destOrd="0" parTransId="{9B5B7CD3-0E44-40D2-B232-567FA81F0627}" sibTransId="{9F131B7A-85BB-4F9C-A747-C9C49D664B3F}"/>
    <dgm:cxn modelId="{43AF5505-AB78-4C0D-AFD4-6AEF87DE7EAB}" type="presParOf" srcId="{3DD8707C-7098-4CDE-9947-2885AEEE14E1}" destId="{0B5854E3-D86C-422E-B4B7-1111B68C0D60}" srcOrd="0" destOrd="0" presId="urn:microsoft.com/office/officeart/2005/8/layout/default"/>
    <dgm:cxn modelId="{2EFE1F57-62BF-4B74-BAEF-5DBE93D5D04B}" type="presParOf" srcId="{3DD8707C-7098-4CDE-9947-2885AEEE14E1}" destId="{D3C73E9D-5322-4881-8ECC-5127292E8277}" srcOrd="1" destOrd="0" presId="urn:microsoft.com/office/officeart/2005/8/layout/default"/>
    <dgm:cxn modelId="{CB353CFA-96A2-4540-988C-31ED4218AA95}" type="presParOf" srcId="{3DD8707C-7098-4CDE-9947-2885AEEE14E1}" destId="{FD935369-D783-4F89-909A-F2399F44AA94}" srcOrd="2" destOrd="0" presId="urn:microsoft.com/office/officeart/2005/8/layout/default"/>
    <dgm:cxn modelId="{98E85B4F-0309-43E2-A487-4D89B12BC2A2}" type="presParOf" srcId="{3DD8707C-7098-4CDE-9947-2885AEEE14E1}" destId="{7822B9BB-1A4C-4BF0-9D17-7D3E276ABE9B}" srcOrd="3" destOrd="0" presId="urn:microsoft.com/office/officeart/2005/8/layout/default"/>
    <dgm:cxn modelId="{2575BDEA-E89A-4D6A-93EE-36622ECDD05C}" type="presParOf" srcId="{3DD8707C-7098-4CDE-9947-2885AEEE14E1}" destId="{6F2A500C-E757-4423-805E-4B19998779D9}" srcOrd="4" destOrd="0" presId="urn:microsoft.com/office/officeart/2005/8/layout/default"/>
    <dgm:cxn modelId="{33155494-BD07-483C-A712-0D6886F6D8DE}" type="presParOf" srcId="{3DD8707C-7098-4CDE-9947-2885AEEE14E1}" destId="{A45C0EC5-6BCF-4453-88DD-D40AECB2CF7E}" srcOrd="5" destOrd="0" presId="urn:microsoft.com/office/officeart/2005/8/layout/default"/>
    <dgm:cxn modelId="{51F203D0-4D81-4B85-81D8-BC4E4F63ADF8}" type="presParOf" srcId="{3DD8707C-7098-4CDE-9947-2885AEEE14E1}" destId="{A9C2C98F-0718-4481-8B2F-DE3F4A931E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Rich surface area</a:t>
          </a:r>
        </a:p>
        <a:p>
          <a:pPr marL="171450" lvl="1" indent="-171450" algn="l" defTabSz="844550">
            <a:lnSpc>
              <a:spcPct val="90000"/>
            </a:lnSpc>
            <a:spcBef>
              <a:spcPct val="0"/>
            </a:spcBef>
            <a:spcAft>
              <a:spcPct val="15000"/>
            </a:spcAft>
            <a:buChar char="•"/>
          </a:pPr>
          <a:r>
            <a:rPr lang="en-US" sz="1900" kern="1200" dirty="0">
              <a:solidFill>
                <a:schemeClr val="bg1"/>
              </a:solidFill>
            </a:rPr>
            <a:t>T-SQL language for data analytics</a:t>
          </a:r>
        </a:p>
        <a:p>
          <a:pPr marL="171450" lvl="1" indent="-171450" algn="l" defTabSz="844550">
            <a:lnSpc>
              <a:spcPct val="90000"/>
            </a:lnSpc>
            <a:spcBef>
              <a:spcPct val="0"/>
            </a:spcBef>
            <a:spcAft>
              <a:spcPct val="15000"/>
            </a:spcAft>
            <a:buChar char="•"/>
          </a:pPr>
          <a:r>
            <a:rPr lang="en-US" sz="1900" kern="1200" dirty="0">
              <a:solidFill>
                <a:schemeClr val="bg1"/>
              </a:solidFill>
            </a:rPr>
            <a:t>Supporting large number of languages and tools</a:t>
          </a:r>
        </a:p>
        <a:p>
          <a:pPr marL="171450" lvl="1" indent="-171450" algn="l" defTabSz="844550">
            <a:lnSpc>
              <a:spcPct val="90000"/>
            </a:lnSpc>
            <a:spcBef>
              <a:spcPct val="0"/>
            </a:spcBef>
            <a:spcAft>
              <a:spcPct val="15000"/>
            </a:spcAft>
            <a:buChar char="•"/>
          </a:pPr>
          <a:r>
            <a:rPr lang="en-US" sz="1900" kern="1200" dirty="0">
              <a:solidFill>
                <a:schemeClr val="bg1"/>
              </a:solidFill>
            </a:rPr>
            <a:t>Enterprise-grade security</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dedicated SQL pool</a:t>
          </a:r>
        </a:p>
        <a:p>
          <a:pPr marL="171450" lvl="1" indent="-171450" algn="l" defTabSz="844550">
            <a:lnSpc>
              <a:spcPct val="90000"/>
            </a:lnSpc>
            <a:spcBef>
              <a:spcPct val="0"/>
            </a:spcBef>
            <a:spcAft>
              <a:spcPct val="15000"/>
            </a:spcAft>
            <a:buChar char="•"/>
          </a:pPr>
          <a:r>
            <a:rPr lang="en-US" sz="1900" kern="1200" dirty="0">
              <a:solidFill>
                <a:schemeClr val="bg1"/>
              </a:solidFill>
            </a:rPr>
            <a:t>Modern Data Warehouse</a:t>
          </a:r>
        </a:p>
        <a:p>
          <a:pPr marL="171450" lvl="1" indent="-171450" algn="l" defTabSz="844550">
            <a:lnSpc>
              <a:spcPct val="90000"/>
            </a:lnSpc>
            <a:spcBef>
              <a:spcPct val="0"/>
            </a:spcBef>
            <a:spcAft>
              <a:spcPct val="15000"/>
            </a:spcAft>
            <a:buChar char="•"/>
          </a:pPr>
          <a:r>
            <a:rPr lang="en-US" sz="1900" kern="1200" dirty="0">
              <a:solidFill>
                <a:schemeClr val="bg1"/>
              </a:solidFill>
            </a:rPr>
            <a:t>Indexing and caching</a:t>
          </a:r>
        </a:p>
        <a:p>
          <a:pPr marL="171450" lvl="1" indent="-171450" algn="l" defTabSz="844550">
            <a:lnSpc>
              <a:spcPct val="90000"/>
            </a:lnSpc>
            <a:spcBef>
              <a:spcPct val="0"/>
            </a:spcBef>
            <a:spcAft>
              <a:spcPct val="15000"/>
            </a:spcAft>
            <a:buChar char="•"/>
          </a:pPr>
          <a:r>
            <a:rPr lang="en-US" sz="1900" kern="1200" dirty="0">
              <a:solidFill>
                <a:schemeClr val="bg1"/>
              </a:solidFill>
            </a:rPr>
            <a:t>Import and query external data</a:t>
          </a:r>
        </a:p>
        <a:p>
          <a:pPr marL="171450" lvl="1" indent="-171450" algn="l" defTabSz="844550">
            <a:lnSpc>
              <a:spcPct val="90000"/>
            </a:lnSpc>
            <a:spcBef>
              <a:spcPct val="0"/>
            </a:spcBef>
            <a:spcAft>
              <a:spcPct val="15000"/>
            </a:spcAft>
            <a:buChar char="•"/>
          </a:pPr>
          <a:r>
            <a:rPr lang="en-US" sz="1900" kern="1200" dirty="0">
              <a:solidFill>
                <a:schemeClr val="bg1"/>
              </a:solidFill>
            </a:rPr>
            <a:t>Workload management</a:t>
          </a:r>
        </a:p>
      </dsp:txBody>
      <dsp:txXfrm>
        <a:off x="4339798" y="823467"/>
        <a:ext cx="3238426" cy="3238426"/>
      </dsp:txXfrm>
    </dsp:sp>
    <dsp:sp modelId="{5B55CE61-5BD8-4E28-8E0E-BA7471C968F1}">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30480" rIns="252043" bIns="30480" numCol="1" spcCol="1270" anchor="ctr" anchorCtr="1">
          <a:noAutofit/>
        </a:bodyPr>
        <a:lstStyle/>
        <a:p>
          <a:pPr marL="0" lvl="0" indent="0" algn="l" defTabSz="1066800">
            <a:lnSpc>
              <a:spcPct val="90000"/>
            </a:lnSpc>
            <a:spcBef>
              <a:spcPct val="0"/>
            </a:spcBef>
            <a:spcAft>
              <a:spcPct val="35000"/>
            </a:spcAft>
            <a:buNone/>
          </a:pPr>
          <a:r>
            <a:rPr lang="en-US" sz="2400" kern="1200" dirty="0">
              <a:solidFill>
                <a:schemeClr val="bg1"/>
              </a:solidFill>
            </a:rPr>
            <a:t>serverless SQL pool</a:t>
          </a:r>
        </a:p>
        <a:p>
          <a:pPr marL="171450" lvl="1" indent="-171450" algn="l" defTabSz="844550">
            <a:lnSpc>
              <a:spcPct val="90000"/>
            </a:lnSpc>
            <a:spcBef>
              <a:spcPct val="0"/>
            </a:spcBef>
            <a:spcAft>
              <a:spcPct val="15000"/>
            </a:spcAft>
            <a:buChar char="•"/>
          </a:pPr>
          <a:r>
            <a:rPr lang="en-US" sz="1900" kern="1200" dirty="0">
              <a:solidFill>
                <a:schemeClr val="bg1"/>
              </a:solidFill>
            </a:rPr>
            <a:t>Querying external data</a:t>
          </a:r>
        </a:p>
        <a:p>
          <a:pPr marL="171450" lvl="1" indent="-171450" algn="l" defTabSz="844550">
            <a:lnSpc>
              <a:spcPct val="90000"/>
            </a:lnSpc>
            <a:spcBef>
              <a:spcPct val="0"/>
            </a:spcBef>
            <a:spcAft>
              <a:spcPct val="15000"/>
            </a:spcAft>
            <a:buChar char="•"/>
          </a:pPr>
          <a:r>
            <a:rPr lang="en-US" sz="1900" kern="1200" dirty="0">
              <a:solidFill>
                <a:schemeClr val="bg1"/>
              </a:solidFill>
            </a:rPr>
            <a:t>Model raw files as virtual tables and views</a:t>
          </a:r>
        </a:p>
        <a:p>
          <a:pPr marL="171450" lvl="1" indent="-171450" algn="l" defTabSz="844550">
            <a:lnSpc>
              <a:spcPct val="90000"/>
            </a:lnSpc>
            <a:spcBef>
              <a:spcPct val="0"/>
            </a:spcBef>
            <a:spcAft>
              <a:spcPct val="15000"/>
            </a:spcAft>
            <a:buChar char="•"/>
          </a:pPr>
          <a:r>
            <a:rPr lang="en-US" sz="1900" kern="1200" dirty="0">
              <a:solidFill>
                <a:schemeClr val="bg1"/>
              </a:solidFill>
            </a:rPr>
            <a:t>Easy data transformation</a:t>
          </a:r>
        </a:p>
      </dsp:txBody>
      <dsp:txXfrm>
        <a:off x="8003659" y="823467"/>
        <a:ext cx="3238426" cy="3238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9A780-FDC5-46DE-99D9-0941A82BB7FE}">
      <dsp:nvSpPr>
        <dsp:cNvPr id="0" name=""/>
        <dsp:cNvSpPr/>
      </dsp:nvSpPr>
      <dsp:spPr>
        <a:xfrm>
          <a:off x="0" y="169333"/>
          <a:ext cx="2539999" cy="152400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Network Security</a:t>
          </a:r>
        </a:p>
      </dsp:txBody>
      <dsp:txXfrm>
        <a:off x="0" y="169333"/>
        <a:ext cx="2539999" cy="1524000"/>
      </dsp:txXfrm>
    </dsp:sp>
    <dsp:sp modelId="{BF373CFE-7EAE-43C0-B109-3CB967AD16C4}">
      <dsp:nvSpPr>
        <dsp:cNvPr id="0" name=""/>
        <dsp:cNvSpPr/>
      </dsp:nvSpPr>
      <dsp:spPr>
        <a:xfrm>
          <a:off x="2794000" y="169333"/>
          <a:ext cx="2539999" cy="152400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Logging &amp; Monitoring</a:t>
          </a:r>
        </a:p>
      </dsp:txBody>
      <dsp:txXfrm>
        <a:off x="2794000" y="169333"/>
        <a:ext cx="2539999" cy="1524000"/>
      </dsp:txXfrm>
    </dsp:sp>
    <dsp:sp modelId="{039444AD-EE33-4649-A90F-A812A6821F61}">
      <dsp:nvSpPr>
        <dsp:cNvPr id="0" name=""/>
        <dsp:cNvSpPr/>
      </dsp:nvSpPr>
      <dsp:spPr>
        <a:xfrm>
          <a:off x="5587999" y="169333"/>
          <a:ext cx="2539999" cy="15240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Identity &amp; Access Control</a:t>
          </a:r>
        </a:p>
      </dsp:txBody>
      <dsp:txXfrm>
        <a:off x="5587999" y="169333"/>
        <a:ext cx="2539999" cy="1524000"/>
      </dsp:txXfrm>
    </dsp:sp>
    <dsp:sp modelId="{02D0766C-5CD4-429D-9881-7703AD5E6996}">
      <dsp:nvSpPr>
        <dsp:cNvPr id="0" name=""/>
        <dsp:cNvSpPr/>
      </dsp:nvSpPr>
      <dsp:spPr>
        <a:xfrm>
          <a:off x="0" y="1947333"/>
          <a:ext cx="2539999" cy="152400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Protection</a:t>
          </a:r>
        </a:p>
      </dsp:txBody>
      <dsp:txXfrm>
        <a:off x="0" y="1947333"/>
        <a:ext cx="2539999" cy="1524000"/>
      </dsp:txXfrm>
    </dsp:sp>
    <dsp:sp modelId="{5BC3F34F-CFFE-4B0A-878A-C6579876D9E4}">
      <dsp:nvSpPr>
        <dsp:cNvPr id="0" name=""/>
        <dsp:cNvSpPr/>
      </dsp:nvSpPr>
      <dsp:spPr>
        <a:xfrm>
          <a:off x="2794000" y="1947333"/>
          <a:ext cx="2539999" cy="1524000"/>
        </a:xfrm>
        <a:prstGeom prst="rect">
          <a:avLst/>
        </a:prstGeom>
        <a:solidFill>
          <a:schemeClr val="accent2">
            <a:lumMod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Management</a:t>
          </a:r>
        </a:p>
      </dsp:txBody>
      <dsp:txXfrm>
        <a:off x="2794000" y="1947333"/>
        <a:ext cx="2539999" cy="1524000"/>
      </dsp:txXfrm>
    </dsp:sp>
    <dsp:sp modelId="{4D635D9E-2BD6-4B0F-B6DC-414A35A199E8}">
      <dsp:nvSpPr>
        <dsp:cNvPr id="0" name=""/>
        <dsp:cNvSpPr/>
      </dsp:nvSpPr>
      <dsp:spPr>
        <a:xfrm>
          <a:off x="5587999" y="1947333"/>
          <a:ext cx="2539999" cy="1524000"/>
        </a:xfrm>
        <a:prstGeom prst="rect">
          <a:avLst/>
        </a:prstGeom>
        <a:solidFill>
          <a:srgbClr val="54823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&amp; Asset Management</a:t>
          </a:r>
        </a:p>
      </dsp:txBody>
      <dsp:txXfrm>
        <a:off x="5587999" y="1947333"/>
        <a:ext cx="2539999" cy="1524000"/>
      </dsp:txXfrm>
    </dsp:sp>
    <dsp:sp modelId="{A08310B2-D877-4F27-82F1-6AD182A1F154}">
      <dsp:nvSpPr>
        <dsp:cNvPr id="0" name=""/>
        <dsp:cNvSpPr/>
      </dsp:nvSpPr>
      <dsp:spPr>
        <a:xfrm>
          <a:off x="0" y="3725333"/>
          <a:ext cx="2539999" cy="1524000"/>
        </a:xfrm>
        <a:prstGeom prst="rect">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Secure Configuration</a:t>
          </a:r>
        </a:p>
      </dsp:txBody>
      <dsp:txXfrm>
        <a:off x="0" y="3725333"/>
        <a:ext cx="2539999" cy="1524000"/>
      </dsp:txXfrm>
    </dsp:sp>
    <dsp:sp modelId="{87AAA679-6AE8-4623-821C-E6FA235116E4}">
      <dsp:nvSpPr>
        <dsp:cNvPr id="0" name=""/>
        <dsp:cNvSpPr/>
      </dsp:nvSpPr>
      <dsp:spPr>
        <a:xfrm>
          <a:off x="2794000" y="3725333"/>
          <a:ext cx="2539999" cy="152400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Malware Defense</a:t>
          </a:r>
        </a:p>
      </dsp:txBody>
      <dsp:txXfrm>
        <a:off x="2794000" y="3725333"/>
        <a:ext cx="2539999" cy="1524000"/>
      </dsp:txXfrm>
    </dsp:sp>
    <dsp:sp modelId="{79C218C4-EBDF-4715-BAC5-81266C058EEC}">
      <dsp:nvSpPr>
        <dsp:cNvPr id="0" name=""/>
        <dsp:cNvSpPr/>
      </dsp:nvSpPr>
      <dsp:spPr>
        <a:xfrm>
          <a:off x="5587999" y="3725333"/>
          <a:ext cx="2539999" cy="1524000"/>
        </a:xfrm>
        <a:prstGeom prst="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Recovery</a:t>
          </a:r>
        </a:p>
      </dsp:txBody>
      <dsp:txXfrm>
        <a:off x="5587999" y="3725333"/>
        <a:ext cx="2539999" cy="1524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13B4D-09FE-45AE-AC50-FE10807527BB}">
      <dsp:nvSpPr>
        <dsp:cNvPr id="0" name=""/>
        <dsp:cNvSpPr/>
      </dsp:nvSpPr>
      <dsp:spPr>
        <a:xfrm>
          <a:off x="1266212" y="745"/>
          <a:ext cx="2443731" cy="146623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Protection</a:t>
          </a:r>
        </a:p>
      </dsp:txBody>
      <dsp:txXfrm>
        <a:off x="1266212" y="745"/>
        <a:ext cx="2443731" cy="1466238"/>
      </dsp:txXfrm>
    </dsp:sp>
    <dsp:sp modelId="{F1B9E730-A3C9-4557-B5D1-11615DA313EB}">
      <dsp:nvSpPr>
        <dsp:cNvPr id="0" name=""/>
        <dsp:cNvSpPr/>
      </dsp:nvSpPr>
      <dsp:spPr>
        <a:xfrm>
          <a:off x="3954317" y="745"/>
          <a:ext cx="2443731" cy="1466238"/>
        </a:xfrm>
        <a:prstGeom prst="rect">
          <a:avLst/>
        </a:prstGeom>
        <a:solidFill>
          <a:srgbClr val="32145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Access Control</a:t>
          </a:r>
        </a:p>
      </dsp:txBody>
      <dsp:txXfrm>
        <a:off x="3954317" y="745"/>
        <a:ext cx="2443731" cy="1466238"/>
      </dsp:txXfrm>
    </dsp:sp>
    <dsp:sp modelId="{9C8F6E0D-0DF3-480A-80CA-7E0819A47996}">
      <dsp:nvSpPr>
        <dsp:cNvPr id="0" name=""/>
        <dsp:cNvSpPr/>
      </dsp:nvSpPr>
      <dsp:spPr>
        <a:xfrm>
          <a:off x="1266212" y="1711358"/>
          <a:ext cx="2443731" cy="146623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Authentication</a:t>
          </a:r>
        </a:p>
      </dsp:txBody>
      <dsp:txXfrm>
        <a:off x="1266212" y="1711358"/>
        <a:ext cx="2443731" cy="1466238"/>
      </dsp:txXfrm>
    </dsp:sp>
    <dsp:sp modelId="{E1021093-C14D-4EE0-AFD3-B1A2B883AFD3}">
      <dsp:nvSpPr>
        <dsp:cNvPr id="0" name=""/>
        <dsp:cNvSpPr/>
      </dsp:nvSpPr>
      <dsp:spPr>
        <a:xfrm>
          <a:off x="3954317" y="1711358"/>
          <a:ext cx="2443731" cy="146623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 Security</a:t>
          </a:r>
        </a:p>
      </dsp:txBody>
      <dsp:txXfrm>
        <a:off x="3954317" y="1711358"/>
        <a:ext cx="2443731" cy="1466238"/>
      </dsp:txXfrm>
    </dsp:sp>
    <dsp:sp modelId="{E84324CF-A253-4DB2-8C77-52C9EA8E7E49}">
      <dsp:nvSpPr>
        <dsp:cNvPr id="0" name=""/>
        <dsp:cNvSpPr/>
      </dsp:nvSpPr>
      <dsp:spPr>
        <a:xfrm>
          <a:off x="2610264" y="3421970"/>
          <a:ext cx="2443731" cy="1466238"/>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Threat Protection</a:t>
          </a:r>
        </a:p>
      </dsp:txBody>
      <dsp:txXfrm>
        <a:off x="2610264" y="3421970"/>
        <a:ext cx="2443731" cy="1466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854E3-D86C-422E-B4B7-1111B68C0D60}">
      <dsp:nvSpPr>
        <dsp:cNvPr id="0" name=""/>
        <dsp:cNvSpPr/>
      </dsp:nvSpPr>
      <dsp:spPr>
        <a:xfrm>
          <a:off x="36214" y="641"/>
          <a:ext cx="3606535" cy="2163921"/>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Cloud</a:t>
          </a:r>
        </a:p>
      </dsp:txBody>
      <dsp:txXfrm>
        <a:off x="36214" y="641"/>
        <a:ext cx="3606535" cy="2163921"/>
      </dsp:txXfrm>
    </dsp:sp>
    <dsp:sp modelId="{FD935369-D783-4F89-909A-F2399F44AA94}">
      <dsp:nvSpPr>
        <dsp:cNvPr id="0" name=""/>
        <dsp:cNvSpPr/>
      </dsp:nvSpPr>
      <dsp:spPr>
        <a:xfrm>
          <a:off x="4003403" y="641"/>
          <a:ext cx="3606535" cy="2163921"/>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Defender for SQL</a:t>
          </a:r>
        </a:p>
      </dsp:txBody>
      <dsp:txXfrm>
        <a:off x="4003403" y="641"/>
        <a:ext cx="3606535" cy="2163921"/>
      </dsp:txXfrm>
    </dsp:sp>
    <dsp:sp modelId="{6F2A500C-E757-4423-805E-4B19998779D9}">
      <dsp:nvSpPr>
        <dsp:cNvPr id="0" name=""/>
        <dsp:cNvSpPr/>
      </dsp:nvSpPr>
      <dsp:spPr>
        <a:xfrm>
          <a:off x="36214" y="2525216"/>
          <a:ext cx="3606535" cy="2163921"/>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Vulnerability Assessment</a:t>
          </a:r>
        </a:p>
      </dsp:txBody>
      <dsp:txXfrm>
        <a:off x="36214" y="2525216"/>
        <a:ext cx="3606535" cy="2163921"/>
      </dsp:txXfrm>
    </dsp:sp>
    <dsp:sp modelId="{A9C2C98F-0718-4481-8B2F-DE3F4A931E99}">
      <dsp:nvSpPr>
        <dsp:cNvPr id="0" name=""/>
        <dsp:cNvSpPr/>
      </dsp:nvSpPr>
      <dsp:spPr>
        <a:xfrm>
          <a:off x="4003403" y="2525216"/>
          <a:ext cx="3606535" cy="2163921"/>
        </a:xfrm>
        <a:prstGeom prst="rect">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Compliance</a:t>
          </a:r>
        </a:p>
      </dsp:txBody>
      <dsp:txXfrm>
        <a:off x="4003403" y="2525216"/>
        <a:ext cx="3606535" cy="216392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amp;preserve-view=tru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amp;preserve-view=tru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go.microsoft.com/fwlink/p/?LinkID=161793"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azure/virtual-network/virtual-network-service-endpoints-overview" TargetMode="External"/><Relationship Id="rId5" Type="http://schemas.openxmlformats.org/officeDocument/2006/relationships/hyperlink" Target="https://docs.microsoft.com/en-us/azure/sql-data-warehouse/sql-data-warehouse-overview-what-is" TargetMode="External"/><Relationship Id="rId4" Type="http://schemas.openxmlformats.org/officeDocument/2006/relationships/hyperlink" Target="https://docs.microsoft.com/en-us/azure/sql-database/sql-database-technical-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msdn.microsoft.com/library/azure/dn546731.aspx"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msdn.microsoft.com/library/azure/dn546727.aspx" TargetMode="External"/><Relationship Id="rId5" Type="http://schemas.openxmlformats.org/officeDocument/2006/relationships/hyperlink" Target="https://msdn.microsoft.com/library/azure/dn546739.aspx" TargetMode="External"/><Relationship Id="rId4" Type="http://schemas.openxmlformats.org/officeDocument/2006/relationships/hyperlink" Target="https://msdn.microsoft.com/library/azure/dn546724.aspx"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synapse-rbac-ro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defender-for-cloud/defender-for-cloud-introduction"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docs.microsoft.com/en-us/azure/azure-sql/database/azure-defender-for-sql"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azure/security-center/security-center-intr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2/3/2022 7:46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a:solidFill>
                  <a:schemeClr val="tx1"/>
                </a:solidFill>
                <a:effectLst/>
                <a:latin typeface="+mn-lt"/>
                <a:ea typeface="+mn-ea"/>
                <a:cs typeface="+mn-cs"/>
              </a:rPr>
              <a:t>Shrink font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to expect</a:t>
            </a:r>
          </a:p>
          <a:p>
            <a:r>
              <a:rPr lang="en-US" sz="1200" b="0" i="0" kern="120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Introducing stored procedures</a:t>
            </a:r>
          </a:p>
          <a:p>
            <a:r>
              <a:rPr lang="en-US" sz="1200" b="0" i="0" kern="120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https://docs.microsoft.com/en-us/azure/sql-data-warehouse/sql-data-warehouse-develop-stored-procedures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https://docs.microsoft.com/en-us/sql/tools/overview-sql-tools?view=sql-server-2017</a:t>
            </a:r>
          </a:p>
          <a:p>
            <a:r>
              <a:rPr lang="en-US"/>
              <a:t>https://azure.microsoft.com/en-us/blog/seamless-access-to-management-insights-for-sql-data-warehouse-with-data-studio/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96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approach can they use to update the JSON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can use JSON_MODIFY with the UPDATE statement.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33</a:t>
            </a:fld>
            <a:endParaRPr lang="en-US"/>
          </a:p>
        </p:txBody>
      </p:sp>
    </p:spTree>
    <p:extLst>
      <p:ext uri="{BB962C8B-B14F-4D97-AF65-F5344CB8AC3E}">
        <p14:creationId xmlns:p14="http://schemas.microsoft.com/office/powerpoint/2010/main" val="126975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hash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a hash-distributed table when:</a:t>
            </a:r>
          </a:p>
          <a:p>
            <a:r>
              <a:rPr lang="en-US" sz="1200" b="0" i="0" u="none" strike="noStrike" kern="1200">
                <a:solidFill>
                  <a:schemeClr val="tx1"/>
                </a:solidFill>
                <a:effectLst/>
                <a:latin typeface="+mn-lt"/>
                <a:ea typeface="+mn-ea"/>
                <a:cs typeface="+mn-cs"/>
              </a:rPr>
              <a:t>	The table size on disk is more than 2 GB.</a:t>
            </a:r>
          </a:p>
          <a:p>
            <a:pPr lvl="2"/>
            <a:r>
              <a:rPr lang="en-US" sz="1200" b="0" i="0" u="none" strike="noStrike" kern="1200">
                <a:solidFill>
                  <a:schemeClr val="tx1"/>
                </a:solidFill>
                <a:effectLst/>
                <a:latin typeface="+mn-lt"/>
                <a:ea typeface="+mn-ea"/>
                <a:cs typeface="+mn-cs"/>
              </a:rPr>
              <a:t>The table has frequent insert, update, and delete operations.</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round-robin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a:solidFill>
                  <a:schemeClr val="tx1"/>
                </a:solidFill>
                <a:effectLst/>
                <a:latin typeface="+mn-lt"/>
                <a:ea typeface="+mn-ea"/>
                <a:cs typeface="+mn-cs"/>
              </a:rPr>
              <a:t>When getting started as a simple starting point since it is the default</a:t>
            </a:r>
          </a:p>
          <a:p>
            <a:pPr lvl="2"/>
            <a:r>
              <a:rPr lang="en-US" sz="1200" b="0" i="0" u="none" strike="noStrike" kern="1200">
                <a:solidFill>
                  <a:schemeClr val="tx1"/>
                </a:solidFill>
                <a:effectLst/>
                <a:latin typeface="+mn-lt"/>
                <a:ea typeface="+mn-ea"/>
                <a:cs typeface="+mn-cs"/>
              </a:rPr>
              <a:t>If there is no obvious joining key</a:t>
            </a:r>
          </a:p>
          <a:p>
            <a:pPr lvl="2"/>
            <a:r>
              <a:rPr lang="en-US" sz="1200" b="0" i="0" u="none" strike="noStrike" kern="1200">
                <a:solidFill>
                  <a:schemeClr val="tx1"/>
                </a:solidFill>
                <a:effectLst/>
                <a:latin typeface="+mn-lt"/>
                <a:ea typeface="+mn-ea"/>
                <a:cs typeface="+mn-cs"/>
              </a:rPr>
              <a:t>If there is not good candidate column for hash distributing the table</a:t>
            </a:r>
          </a:p>
          <a:p>
            <a:pPr lvl="2"/>
            <a:r>
              <a:rPr lang="en-US" sz="1200" b="0" i="0" u="none" strike="noStrike" kern="1200">
                <a:solidFill>
                  <a:schemeClr val="tx1"/>
                </a:solidFill>
                <a:effectLst/>
                <a:latin typeface="+mn-lt"/>
                <a:ea typeface="+mn-ea"/>
                <a:cs typeface="+mn-cs"/>
              </a:rPr>
              <a:t>If the table does not share a common join key with other tables</a:t>
            </a:r>
          </a:p>
          <a:p>
            <a:pPr lvl="2"/>
            <a:r>
              <a:rPr lang="en-US" sz="1200" b="0" i="0" u="none" strike="noStrike" kern="1200">
                <a:solidFill>
                  <a:schemeClr val="tx1"/>
                </a:solidFill>
                <a:effectLst/>
                <a:latin typeface="+mn-lt"/>
                <a:ea typeface="+mn-ea"/>
                <a:cs typeface="+mn-cs"/>
              </a:rPr>
              <a:t>If the join is less significant than other joins in the query</a:t>
            </a:r>
          </a:p>
          <a:p>
            <a:pPr lvl="2"/>
            <a:r>
              <a:rPr lang="en-US" sz="1200" b="0" i="0" u="none" strike="noStrike" kern="1200">
                <a:solidFill>
                  <a:schemeClr val="tx1"/>
                </a:solidFill>
                <a:effectLst/>
                <a:latin typeface="+mn-lt"/>
                <a:ea typeface="+mn-ea"/>
                <a:cs typeface="+mn-cs"/>
              </a:rPr>
              <a:t>When the table is a temporary staging table</a:t>
            </a:r>
          </a:p>
          <a:p>
            <a:pPr lvl="2"/>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Their data engineers sometimes use temporary staging tables in their data preparation.</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 round-robin distributed table.</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They have lookup tables that range from several hundred MBs to 1.5 GBs.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replicated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424474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a:t>
            </a:r>
            <a:r>
              <a:rPr lang="en-US" b="0" dirty="0"/>
              <a:t>: The EXPLAIN statement r</a:t>
            </a:r>
            <a:r>
              <a:rPr lang="en-US" b="0" i="0" dirty="0">
                <a:solidFill>
                  <a:srgbClr val="171717"/>
                </a:solidFill>
                <a:effectLst/>
                <a:latin typeface="Segoe UI" panose="020B0502040204020203" pitchFamily="34" charset="0"/>
              </a:rPr>
              <a:t>eturns the query plan for a SQL statement without running the statement. EXPLAIN can be used to preview which operations will require data movement and to view the estimated costs of the query operations. The return value is an XML document listing all operations in the query plan for the given query.</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DMVs</a:t>
            </a:r>
            <a:r>
              <a:rPr lang="en-US" b="0" i="0" dirty="0">
                <a:solidFill>
                  <a:srgbClr val="171717"/>
                </a:solidFill>
                <a:effectLst/>
                <a:latin typeface="Segoe UI" panose="020B0502040204020203" pitchFamily="34" charset="0"/>
              </a:rPr>
              <a:t>: All queries executed on SQL pool are logged to </a:t>
            </a:r>
            <a:r>
              <a:rPr lang="en-US" b="0" i="0" u="none" strike="noStrike" dirty="0" err="1">
                <a:effectLst/>
                <a:latin typeface="Segoe UI" panose="020B0502040204020203" pitchFamily="34" charset="0"/>
                <a:hlinkClick r:id="rId3"/>
              </a:rPr>
              <a:t>sys.dm_pdw_exec_requests</a:t>
            </a:r>
            <a:r>
              <a:rPr lang="en-US" b="0" i="0" u="none" strike="noStrike" dirty="0">
                <a:solidFill>
                  <a:srgbClr val="171717"/>
                </a:solidFill>
                <a:effectLst/>
                <a:latin typeface="Segoe UI" panose="020B0502040204020203" pitchFamily="34" charset="0"/>
              </a:rPr>
              <a:t>, so this DMV can be used to retrieve details about specific queries. Used in conjunction with the </a:t>
            </a:r>
            <a:r>
              <a:rPr lang="en-US" b="0" i="0" u="sng" dirty="0" err="1">
                <a:effectLst/>
                <a:latin typeface="Segoe UI" panose="020B0502040204020203" pitchFamily="34" charset="0"/>
                <a:hlinkClick r:id="rId4"/>
              </a:rPr>
              <a:t>sys.dm_pdw_request_steps</a:t>
            </a:r>
            <a:r>
              <a:rPr lang="en-US" b="0" i="0" u="none" dirty="0">
                <a:effectLst/>
                <a:latin typeface="Segoe UI" panose="020B0502040204020203" pitchFamily="34" charset="0"/>
              </a:rPr>
              <a:t> DMV, you can retrieve the query’s distributed SQL (DSQL) plan.</a:t>
            </a:r>
          </a:p>
          <a:p>
            <a:endParaRPr lang="en-US" b="0" i="0" u="none" dirty="0">
              <a:effectLst/>
              <a:latin typeface="Segoe UI" panose="020B0502040204020203" pitchFamily="34" charset="0"/>
            </a:endParaRPr>
          </a:p>
          <a:p>
            <a:r>
              <a:rPr lang="en-US" b="1" i="0" u="none" dirty="0">
                <a:effectLst/>
                <a:latin typeface="Segoe UI" panose="020B0502040204020203" pitchFamily="34" charset="0"/>
              </a:rPr>
              <a:t>SSMS</a:t>
            </a:r>
            <a:r>
              <a:rPr lang="en-US" b="0" i="0" u="none" dirty="0">
                <a:effectLst/>
                <a:latin typeface="Segoe UI" panose="020B0502040204020203" pitchFamily="34" charset="0"/>
              </a:rPr>
              <a:t>: SQL Server Management Studio v17.5.x+ supports generating estimated execution plans for Azure Synapse Analytics dedicated SQL pools.</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317842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should perform the day-02/demos/demo-01-dsql-plans.md.</a:t>
            </a:r>
          </a:p>
          <a:p>
            <a:endParaRPr lang="en-US"/>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3113347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00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Additional Points</a:t>
            </a:r>
          </a:p>
          <a:p>
            <a:pPr marL="0" indent="0">
              <a:buFont typeface="Arial" panose="020B0604020202020204" pitchFamily="34" charset="0"/>
              <a:buNone/>
            </a:pPr>
            <a:r>
              <a:rPr lang="en-US" b="0" i="0" dirty="0">
                <a:solidFill>
                  <a:srgbClr val="1D1C1D"/>
                </a:solidFill>
                <a:effectLst/>
                <a:latin typeface="Slack-Lato"/>
              </a:rPr>
              <a:t>queries using cached results set do not use any concurrency slots and thus do not count against existing concurrency limits. </a:t>
            </a:r>
            <a:r>
              <a:rPr lang="en-US" b="0" i="0">
                <a:solidFill>
                  <a:srgbClr val="1D1C1D"/>
                </a:solidFill>
                <a:effectLst/>
                <a:latin typeface="Slack-Lato"/>
              </a:rPr>
              <a:t>For security, users can only access the cached results if they have the same data access permissions as the users creating the cached results.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dirty="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As they offer the highest level of data compression and best overall query performance,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indexes are usually the best choice for large tables such as fact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No. For "small" tables with less than 100 million rows, they should consider Heap tables.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begin to achieve optimal compression once there is more than 100 million rows.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Use clustered indexes. Clustered indexes may outperform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What should they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err="1">
                <a:solidFill>
                  <a:schemeClr val="tx1"/>
                </a:solidFill>
                <a:effectLst/>
                <a:latin typeface="+mn-lt"/>
                <a:ea typeface="+mn-ea"/>
                <a:cs typeface="+mn-cs"/>
              </a:rPr>
              <a:t>columnstore</a:t>
            </a:r>
            <a:r>
              <a:rPr lang="en-US" sz="1200" b="0" i="0" u="none" strike="noStrike" kern="1200">
                <a:solidFill>
                  <a:schemeClr val="tx1"/>
                </a:solidFill>
                <a:effectLst/>
                <a:latin typeface="+mn-lt"/>
                <a:ea typeface="+mn-ea"/>
                <a:cs typeface="+mn-cs"/>
              </a:rPr>
              <a:t>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532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security baseline for Azure Synapse Analytics - Azure Synapse Analytics | Microsoft Docs</a:t>
            </a:r>
            <a:endParaRPr lang="en-US" dirty="0"/>
          </a:p>
          <a:p>
            <a:endParaRPr lang="en-US" dirty="0"/>
          </a:p>
          <a:p>
            <a:r>
              <a:rPr lang="en-US" dirty="0"/>
              <a:t>Network Security: </a:t>
            </a:r>
          </a:p>
          <a:p>
            <a:pPr marL="171450" indent="-171450">
              <a:buFont typeface="Arial" panose="020B0604020202020204" pitchFamily="34" charset="0"/>
              <a:buChar char="•"/>
            </a:pPr>
            <a:r>
              <a:rPr lang="en-US" sz="1200" dirty="0"/>
              <a:t>Protect with VNETs</a:t>
            </a:r>
          </a:p>
          <a:p>
            <a:pPr marL="171450" indent="-171450">
              <a:buFont typeface="Arial" panose="020B0604020202020204" pitchFamily="34" charset="0"/>
              <a:buChar char="•"/>
            </a:pPr>
            <a:r>
              <a:rPr lang="en-US" sz="1200" dirty="0"/>
              <a:t>Monitor configuration and traffic of VNETs, subnets and network interfaces Use Advanced Threat Protection (ATP) and DDoS Protection, </a:t>
            </a:r>
          </a:p>
          <a:p>
            <a:pPr marL="171450" indent="-171450">
              <a:buFont typeface="Arial" panose="020B0604020202020204" pitchFamily="34" charset="0"/>
              <a:buChar char="•"/>
            </a:pPr>
            <a:r>
              <a:rPr lang="en-US" sz="1200" dirty="0"/>
              <a:t>Record network packets, </a:t>
            </a:r>
          </a:p>
          <a:p>
            <a:pPr marL="171450" indent="-171450">
              <a:buFont typeface="Arial" panose="020B0604020202020204" pitchFamily="34" charset="0"/>
              <a:buChar char="•"/>
            </a:pPr>
            <a:r>
              <a:rPr lang="en-US" sz="1200" dirty="0"/>
              <a:t>Use tags for network security groups</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dirty="0"/>
              <a:t>Logging and Monitoring:</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Update time synchronization for your compute deployments,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Central security log management,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Enable auditing on the Azure SQL server-level,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Configure security log storage retention,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Identity and Access Control:</a:t>
            </a:r>
          </a:p>
          <a:p>
            <a:pPr marL="171450" indent="-171450">
              <a:buFont typeface="Arial" panose="020B0604020202020204" pitchFamily="34" charset="0"/>
              <a:buChar char="•"/>
            </a:pPr>
            <a:r>
              <a:rPr lang="en-US" sz="1200" kern="1200" dirty="0">
                <a:solidFill>
                  <a:schemeClr val="dk1"/>
                </a:solidFill>
                <a:latin typeface="+mn-lt"/>
                <a:ea typeface="+mn-ea"/>
                <a:cs typeface="+mn-cs"/>
              </a:rPr>
              <a:t>Maintain an inventory of administrative accounts</a:t>
            </a:r>
          </a:p>
          <a:p>
            <a:pPr marL="171450" indent="-171450">
              <a:buFont typeface="Arial" panose="020B0604020202020204" pitchFamily="34" charset="0"/>
              <a:buChar char="•"/>
            </a:pPr>
            <a:r>
              <a:rPr lang="en-US" sz="1200" kern="1200" dirty="0">
                <a:solidFill>
                  <a:schemeClr val="dk1"/>
                </a:solidFill>
                <a:latin typeface="+mn-lt"/>
                <a:ea typeface="+mn-ea"/>
                <a:cs typeface="+mn-cs"/>
              </a:rPr>
              <a:t>Change default passwords where applicable</a:t>
            </a:r>
          </a:p>
          <a:p>
            <a:pPr marL="171450" indent="-171450">
              <a:buFont typeface="Arial" panose="020B0604020202020204" pitchFamily="34" charset="0"/>
              <a:buChar char="•"/>
            </a:pPr>
            <a:r>
              <a:rPr lang="en-US" sz="1200" kern="1200" dirty="0">
                <a:solidFill>
                  <a:schemeClr val="dk1"/>
                </a:solidFill>
                <a:latin typeface="+mn-lt"/>
                <a:ea typeface="+mn-ea"/>
                <a:cs typeface="+mn-cs"/>
              </a:rPr>
              <a:t>Use dedicated administrative accounts, Use AAD single sign-on</a:t>
            </a:r>
          </a:p>
          <a:p>
            <a:pPr marL="171450" indent="-171450">
              <a:buFont typeface="Arial" panose="020B0604020202020204" pitchFamily="34" charset="0"/>
              <a:buChar char="•"/>
            </a:pPr>
            <a:r>
              <a:rPr lang="en-US" sz="1200" kern="1200" dirty="0">
                <a:solidFill>
                  <a:schemeClr val="dk1"/>
                </a:solidFill>
                <a:latin typeface="+mn-lt"/>
                <a:ea typeface="+mn-ea"/>
                <a:cs typeface="+mn-cs"/>
              </a:rPr>
              <a:t>Use multi-factor authentication for all AAD-based access</a:t>
            </a:r>
          </a:p>
          <a:p>
            <a:pPr marL="171450" indent="-171450">
              <a:buFont typeface="Arial" panose="020B0604020202020204" pitchFamily="34" charset="0"/>
              <a:buChar char="•"/>
            </a:pPr>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resources from only approved locations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Regularly review and reconcile user access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pPr marL="171450" indent="-171450">
              <a:buFont typeface="Arial" panose="020B0604020202020204" pitchFamily="34" charset="0"/>
              <a:buChar char="•"/>
            </a:pPr>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p>
            <a:pPr marL="171450" indent="-171450">
              <a:buFont typeface="Arial" panose="020B0604020202020204" pitchFamily="34" charset="0"/>
              <a:buChar char="•"/>
            </a:pPr>
            <a:endParaRPr lang="en-US" sz="1200" kern="1200" dirty="0">
              <a:solidFill>
                <a:schemeClr val="dk1"/>
              </a:solidFill>
              <a:latin typeface="+mn-lt"/>
              <a:ea typeface="+mn-ea"/>
              <a:cs typeface="+mn-cs"/>
            </a:endParaRPr>
          </a:p>
          <a:p>
            <a:pPr marL="0" indent="0">
              <a:buFont typeface="Arial" panose="020B0604020202020204" pitchFamily="34" charset="0"/>
              <a:buNone/>
            </a:pPr>
            <a:r>
              <a:rPr lang="en-US" sz="1200" kern="1200" dirty="0">
                <a:solidFill>
                  <a:schemeClr val="dk1"/>
                </a:solidFill>
                <a:latin typeface="+mn-lt"/>
                <a:ea typeface="+mn-ea"/>
                <a:cs typeface="+mn-cs"/>
              </a:rPr>
              <a:t>Data Protection:</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Use RBAC to manage access to Azure SQL databases in your Synapse SQL pool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Vulnerability Management:</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Inventory and Asset Management:</a:t>
            </a:r>
          </a:p>
          <a:p>
            <a:pPr marL="171450" indent="-171450">
              <a:buFont typeface="Arial" panose="020B0604020202020204" pitchFamily="34" charset="0"/>
              <a:buChar char="•"/>
            </a:pPr>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pPr marL="171450" indent="-171450">
              <a:buFont typeface="Arial" panose="020B0604020202020204" pitchFamily="34" charset="0"/>
              <a:buChar char="•"/>
            </a:pPr>
            <a:r>
              <a:rPr lang="en-US" sz="1200" kern="1200" dirty="0">
                <a:solidFill>
                  <a:schemeClr val="dk1"/>
                </a:solidFill>
                <a:latin typeface="+mn-lt"/>
                <a:ea typeface="+mn-ea"/>
                <a:cs typeface="+mn-cs"/>
              </a:rPr>
              <a:t>Monitor for unapproved Azure resources (use Azure Policy and Azure Resource Graph)</a:t>
            </a:r>
          </a:p>
          <a:p>
            <a:pPr marL="171450" indent="-171450">
              <a:buFont typeface="Arial" panose="020B0604020202020204" pitchFamily="34" charset="0"/>
              <a:buChar char="•"/>
            </a:pPr>
            <a:r>
              <a:rPr lang="en-US" sz="1200" kern="1200" dirty="0">
                <a:solidFill>
                  <a:schemeClr val="dk1"/>
                </a:solidFill>
                <a:latin typeface="+mn-lt"/>
                <a:ea typeface="+mn-ea"/>
                <a:cs typeface="+mn-cs"/>
              </a:rPr>
              <a:t>Use only approved Azure services</a:t>
            </a:r>
          </a:p>
          <a:p>
            <a:pPr marL="171450" indent="-171450">
              <a:buFont typeface="Arial" panose="020B0604020202020204" pitchFamily="34" charset="0"/>
              <a:buChar char="•"/>
            </a:pPr>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Secure Configuration:</a:t>
            </a:r>
          </a:p>
          <a:p>
            <a:pPr marL="171450" indent="-171450">
              <a:buFont typeface="Arial" panose="020B0604020202020204" pitchFamily="34" charset="0"/>
              <a:buChar char="•"/>
            </a:pPr>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pPr marL="171450" indent="-171450">
              <a:buFont typeface="Arial" panose="020B0604020202020204" pitchFamily="34" charset="0"/>
              <a:buChar char="•"/>
            </a:pPr>
            <a:r>
              <a:rPr lang="en-US" sz="1200" kern="1200" dirty="0">
                <a:solidFill>
                  <a:schemeClr val="dk1"/>
                </a:solidFill>
                <a:latin typeface="+mn-lt"/>
                <a:ea typeface="+mn-ea"/>
                <a:cs typeface="+mn-cs"/>
              </a:rPr>
              <a:t>If using custom Azure Policy definitions, use Azure DevOps or Azure Repos to securely store and manage your code.</a:t>
            </a:r>
          </a:p>
          <a:p>
            <a:pPr marL="171450" indent="-171450">
              <a:buFont typeface="Arial" panose="020B0604020202020204" pitchFamily="34" charset="0"/>
              <a:buChar char="•"/>
            </a:pPr>
            <a:r>
              <a:rPr lang="en-US" sz="1200" kern="1200" dirty="0">
                <a:solidFill>
                  <a:schemeClr val="dk1"/>
                </a:solidFill>
                <a:latin typeface="+mn-lt"/>
                <a:ea typeface="+mn-ea"/>
                <a:cs typeface="+mn-cs"/>
              </a:rPr>
              <a:t>Implement automated configuration monitoring for Azure resources ( Azure Security Center)</a:t>
            </a:r>
          </a:p>
          <a:p>
            <a:pPr marL="171450" indent="-171450">
              <a:buFont typeface="Arial" panose="020B0604020202020204" pitchFamily="34" charset="0"/>
              <a:buChar char="•"/>
            </a:pPr>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Malware Defense:</a:t>
            </a: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latin typeface="+mn-lt"/>
                <a:ea typeface="+mn-ea"/>
                <a:cs typeface="+mn-cs"/>
              </a:rPr>
              <a:t>Data Recovery:</a:t>
            </a:r>
          </a:p>
          <a:p>
            <a:pPr marL="171450" indent="-171450">
              <a:buFont typeface="Arial" panose="020B0604020202020204" pitchFamily="34" charset="0"/>
              <a:buChar char="•"/>
            </a:pPr>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pPr marL="171450" indent="-171450">
              <a:buFont typeface="Arial" panose="020B0604020202020204" pitchFamily="34" charset="0"/>
              <a:buChar char="•"/>
            </a:pPr>
            <a:r>
              <a:rPr lang="en-US" sz="1200" kern="1200" dirty="0">
                <a:solidFill>
                  <a:schemeClr val="dk1"/>
                </a:solidFill>
                <a:latin typeface="+mn-lt"/>
                <a:ea typeface="+mn-ea"/>
                <a:cs typeface="+mn-cs"/>
              </a:rPr>
              <a:t>Periodically test your restore points to ensure your snapshots are valid. </a:t>
            </a:r>
          </a:p>
          <a:p>
            <a:pPr marL="171450" indent="-171450">
              <a:buFont typeface="Arial" panose="020B0604020202020204" pitchFamily="34" charset="0"/>
              <a:buChar char="•"/>
            </a:pPr>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171450" marR="0" lvl="0" indent="-17145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marR="0" lvl="0" indent="0" algn="l" defTabSz="951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dk1"/>
              </a:solidFill>
              <a:latin typeface="+mn-lt"/>
              <a:ea typeface="+mn-ea"/>
              <a:cs typeface="+mn-cs"/>
            </a:endParaRPr>
          </a:p>
          <a:p>
            <a:pPr marL="0" indent="0">
              <a:buFont typeface="Arial" panose="020B0604020202020204" pitchFamily="34" charset="0"/>
              <a:buNone/>
            </a:pPr>
            <a:endParaRPr lang="en-US" sz="12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1310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Carey</a:t>
            </a:r>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237426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Initially, all access to your Azure SQL Data Warehouse server is blocked by the firewall. In order to begin using your data warehouse server, you must go to the </a:t>
            </a:r>
            <a:r>
              <a:rPr lang="en-US" sz="1000">
                <a:solidFill>
                  <a:schemeClr val="tx1"/>
                </a:solidFill>
                <a:latin typeface="Segoe UI" panose="020B0502040204020203" pitchFamily="34" charset="0"/>
                <a:cs typeface="Segoe UI" panose="020B0502040204020203" pitchFamily="34" charset="0"/>
                <a:hlinkClick r:id="rId3"/>
              </a:rPr>
              <a:t>Management Portal</a:t>
            </a:r>
            <a:r>
              <a:rPr lang="en-US" sz="1000">
                <a:solidFill>
                  <a:schemeClr val="tx1"/>
                </a:solidFill>
                <a:latin typeface="Segoe UI" panose="020B0502040204020203" pitchFamily="34" charset="0"/>
                <a:cs typeface="Segoe UI" panose="020B0502040204020203" pitchFamily="34" charset="0"/>
              </a:rPr>
              <a:t> and specify one or more server-level firewall rules that enable access. Use the firewall rules to specify which IP address ranges from the Internet are allowed, and whether Azure applications can attempt to connect to your Azure SQL Data Warehouse server.</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However, if you want to selectively grant access to just one of the databases in your Azure SQL Data Warehouse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marL="171450" indent="-171450">
              <a:lnSpc>
                <a:spcPct val="120000"/>
              </a:lnSpc>
              <a:spcBef>
                <a:spcPts val="900"/>
              </a:spcBef>
              <a:buFont typeface="Arial" panose="020B0604020202020204" pitchFamily="34" charset="0"/>
              <a:buChar char="•"/>
            </a:pPr>
            <a:r>
              <a:rPr lang="en-US" sz="1000">
                <a:solidFill>
                  <a:schemeClr val="tx1"/>
                </a:solidFill>
                <a:latin typeface="Segoe UI" panose="020B0502040204020203" pitchFamily="34" charset="0"/>
                <a:cs typeface="Segoe UI" panose="020B0502040204020203" pitchFamily="34" charset="0"/>
              </a:rPr>
              <a:t>Connection attempts from the Internet and Azure must first pass through the firewall before they can reach your Azure SQL Database server or database, as shown in the following diagram.</a:t>
            </a:r>
          </a:p>
          <a:p>
            <a:endParaRPr lang="en-US" sz="1000" b="1" i="0" kern="1200">
              <a:solidFill>
                <a:schemeClr val="tx1"/>
              </a:solidFill>
              <a:effectLst/>
              <a:latin typeface="+mn-lt"/>
              <a:ea typeface="+mn-ea"/>
              <a:cs typeface="+mn-cs"/>
            </a:endParaRPr>
          </a:p>
          <a:p>
            <a:r>
              <a:rPr lang="en-US" sz="1000" b="1" i="0" kern="1200">
                <a:solidFill>
                  <a:schemeClr val="tx1"/>
                </a:solidFill>
                <a:effectLst/>
                <a:latin typeface="+mn-lt"/>
                <a:ea typeface="+mn-ea"/>
                <a:cs typeface="+mn-cs"/>
              </a:rPr>
              <a:t>Server-level firewall rules:</a:t>
            </a:r>
            <a:endParaRPr lang="en-US" sz="1000" b="0" i="0" kern="1200">
              <a:solidFill>
                <a:schemeClr val="tx1"/>
              </a:solidFill>
              <a:effectLst/>
              <a:latin typeface="+mn-lt"/>
              <a:ea typeface="+mn-ea"/>
              <a:cs typeface="+mn-cs"/>
            </a:endParaRPr>
          </a:p>
          <a:p>
            <a:r>
              <a:rPr lang="en-US" sz="1000" b="0" i="0" kern="1200">
                <a:solidFill>
                  <a:schemeClr val="tx1"/>
                </a:solidFill>
                <a:effectLst/>
                <a:latin typeface="+mn-lt"/>
                <a:ea typeface="+mn-ea"/>
                <a:cs typeface="+mn-cs"/>
              </a:rPr>
              <a:t>These rules enable clients to access your entire Azure SQL server, that is, all the databases within the same logical server. These rules are stored in the </a:t>
            </a:r>
            <a:r>
              <a:rPr lang="en-US" sz="1000" b="1" i="0" kern="1200">
                <a:solidFill>
                  <a:schemeClr val="tx1"/>
                </a:solidFill>
                <a:effectLst/>
                <a:latin typeface="+mn-lt"/>
                <a:ea typeface="+mn-ea"/>
                <a:cs typeface="+mn-cs"/>
              </a:rPr>
              <a:t>master</a:t>
            </a:r>
            <a:r>
              <a:rPr lang="en-US" sz="1000" b="0" i="0" kern="1200">
                <a:solidFill>
                  <a:schemeClr val="tx1"/>
                </a:solidFill>
                <a:effectLst/>
                <a:latin typeface="+mn-lt"/>
                <a:ea typeface="+mn-ea"/>
                <a:cs typeface="+mn-cs"/>
              </a:rPr>
              <a:t> database. Server-level firewall rules can be configured by using the portal or by using Transact-SQL statements. To create server-level firewall rules using the Azure portal or PowerShell, you must be the subscription owner or a subscription contributor. </a:t>
            </a:r>
          </a:p>
          <a:p>
            <a:r>
              <a:rPr lang="en-US" sz="1200" b="1" i="0" kern="1200">
                <a:solidFill>
                  <a:schemeClr val="tx1"/>
                </a:solidFill>
                <a:effectLst/>
                <a:latin typeface="+mn-lt"/>
                <a:ea typeface="+mn-ea"/>
                <a:cs typeface="+mn-cs"/>
              </a:rPr>
              <a:t>Virtual network rules</a:t>
            </a:r>
            <a:r>
              <a:rPr lang="en-US" sz="1200" b="0" i="0" kern="1200">
                <a:solidFill>
                  <a:schemeClr val="tx1"/>
                </a:solidFill>
                <a:effectLst/>
                <a:latin typeface="+mn-lt"/>
                <a:ea typeface="+mn-ea"/>
                <a:cs typeface="+mn-cs"/>
              </a:rPr>
              <a:t> are one firewall security feature that controls whether your Azure </a:t>
            </a:r>
            <a:r>
              <a:rPr lang="en-US" sz="1200" b="0" i="0" u="sng" kern="1200">
                <a:solidFill>
                  <a:schemeClr val="tx1"/>
                </a:solidFill>
                <a:effectLst/>
                <a:latin typeface="+mn-lt"/>
                <a:ea typeface="+mn-ea"/>
                <a:cs typeface="+mn-cs"/>
                <a:hlinkClick r:id="rId4"/>
              </a:rPr>
              <a:t>SQL Database</a:t>
            </a:r>
            <a:r>
              <a:rPr lang="en-US" sz="1200" b="0" i="0" kern="1200">
                <a:solidFill>
                  <a:schemeClr val="tx1"/>
                </a:solidFill>
                <a:effectLst/>
                <a:latin typeface="+mn-lt"/>
                <a:ea typeface="+mn-ea"/>
                <a:cs typeface="+mn-cs"/>
              </a:rPr>
              <a:t> or </a:t>
            </a:r>
            <a:r>
              <a:rPr lang="en-US" sz="1200" b="0" i="0" u="sng" kern="1200">
                <a:solidFill>
                  <a:schemeClr val="tx1"/>
                </a:solidFill>
                <a:effectLst/>
                <a:latin typeface="+mn-lt"/>
                <a:ea typeface="+mn-ea"/>
                <a:cs typeface="+mn-cs"/>
                <a:hlinkClick r:id="rId5"/>
              </a:rPr>
              <a:t>SQL Data Warehouse</a:t>
            </a:r>
            <a:r>
              <a:rPr lang="en-US" sz="1200" b="0" i="0" kern="1200">
                <a:solidFill>
                  <a:schemeClr val="tx1"/>
                </a:solidFill>
                <a:effectLst/>
                <a:latin typeface="+mn-lt"/>
                <a:ea typeface="+mn-ea"/>
                <a:cs typeface="+mn-cs"/>
              </a:rPr>
              <a:t> server accepts communications that are sent from particular subnets in virtual networks. </a:t>
            </a:r>
          </a:p>
          <a:p>
            <a:r>
              <a:rPr lang="en-US" sz="1200" b="1" i="0" kern="1200">
                <a:solidFill>
                  <a:schemeClr val="tx1"/>
                </a:solidFill>
                <a:effectLst/>
                <a:latin typeface="+mn-lt"/>
                <a:ea typeface="+mn-ea"/>
                <a:cs typeface="+mn-cs"/>
              </a:rPr>
              <a:t>Subnet:</a:t>
            </a:r>
            <a:r>
              <a:rPr lang="en-US" sz="1200" b="0" i="0" kern="1200">
                <a:solidFill>
                  <a:schemeClr val="tx1"/>
                </a:solidFill>
                <a:effectLst/>
                <a:latin typeface="+mn-lt"/>
                <a:ea typeface="+mn-ea"/>
                <a:cs typeface="+mn-cs"/>
              </a:rPr>
              <a:t> A virtual network contains </a:t>
            </a:r>
            <a:r>
              <a:rPr lang="en-US" sz="1200" b="1" i="0" kern="1200">
                <a:solidFill>
                  <a:schemeClr val="tx1"/>
                </a:solidFill>
                <a:effectLst/>
                <a:latin typeface="+mn-lt"/>
                <a:ea typeface="+mn-ea"/>
                <a:cs typeface="+mn-cs"/>
              </a:rPr>
              <a:t>subnets</a:t>
            </a:r>
            <a:r>
              <a:rPr lang="en-US" sz="1200" b="0" i="0" kern="1200">
                <a:solidFill>
                  <a:schemeClr val="tx1"/>
                </a:solidFill>
                <a:effectLst/>
                <a:latin typeface="+mn-lt"/>
                <a:ea typeface="+mn-ea"/>
                <a:cs typeface="+mn-cs"/>
              </a:rPr>
              <a:t>. Any Azure virtual machines (VMs) that you have are assigned to subnets. One subnet can contain multiple VMs or other compute nodes. Compute nodes that are outside of your virtual network cannot access your virtual network unless you configure your security to allow access.</a:t>
            </a:r>
          </a:p>
          <a:p>
            <a:r>
              <a:rPr lang="en-US" sz="1200" b="1" i="0" kern="1200">
                <a:solidFill>
                  <a:schemeClr val="tx1"/>
                </a:solidFill>
                <a:effectLst/>
                <a:latin typeface="+mn-lt"/>
                <a:ea typeface="+mn-ea"/>
                <a:cs typeface="+mn-cs"/>
              </a:rPr>
              <a:t>Virtual Network service endpoint:</a:t>
            </a:r>
            <a:r>
              <a:rPr lang="en-US" sz="1200" b="0" i="0" kern="1200">
                <a:solidFill>
                  <a:schemeClr val="tx1"/>
                </a:solidFill>
                <a:effectLst/>
                <a:latin typeface="+mn-lt"/>
                <a:ea typeface="+mn-ea"/>
                <a:cs typeface="+mn-cs"/>
              </a:rPr>
              <a:t> A </a:t>
            </a:r>
            <a:r>
              <a:rPr lang="en-US" sz="1200" b="0" i="0" u="sng" kern="1200">
                <a:solidFill>
                  <a:schemeClr val="tx1"/>
                </a:solidFill>
                <a:effectLst/>
                <a:latin typeface="+mn-lt"/>
                <a:ea typeface="+mn-ea"/>
                <a:cs typeface="+mn-cs"/>
                <a:hlinkClick r:id="rId6"/>
              </a:rPr>
              <a:t>Virtual Network service endpoint</a:t>
            </a:r>
            <a:r>
              <a:rPr lang="en-US" sz="1200" b="0" i="0" kern="1200">
                <a:solidFill>
                  <a:schemeClr val="tx1"/>
                </a:solidFill>
                <a:effectLst/>
                <a:latin typeface="+mn-lt"/>
                <a:ea typeface="+mn-ea"/>
                <a:cs typeface="+mn-cs"/>
              </a:rPr>
              <a:t> is a subnet whose property values include one or more formal Azure service type names. In this article we are interested in the type name of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which refers to the Azure service named SQL Database.</a:t>
            </a:r>
          </a:p>
          <a:p>
            <a:r>
              <a:rPr lang="en-US" sz="1200" b="1" i="0" kern="1200">
                <a:solidFill>
                  <a:schemeClr val="tx1"/>
                </a:solidFill>
                <a:effectLst/>
                <a:latin typeface="+mn-lt"/>
                <a:ea typeface="+mn-ea"/>
                <a:cs typeface="+mn-cs"/>
              </a:rPr>
              <a:t>Virtual network rule:</a:t>
            </a:r>
            <a:r>
              <a:rPr lang="en-US" sz="1200" b="0" i="0" kern="1200">
                <a:solidFill>
                  <a:schemeClr val="tx1"/>
                </a:solidFill>
                <a:effectLst/>
                <a:latin typeface="+mn-lt"/>
                <a:ea typeface="+mn-ea"/>
                <a:cs typeface="+mn-cs"/>
              </a:rPr>
              <a:t> A virtual network rule for your SQL Database server is a subnet that is listed in the access control list (ACL) of your SQL Database server. To be in the ACL for your SQL Database, the subnet must contain the </a:t>
            </a:r>
            <a:r>
              <a:rPr lang="en-US" sz="1200" b="1" i="0" kern="1200" err="1">
                <a:solidFill>
                  <a:schemeClr val="tx1"/>
                </a:solidFill>
                <a:effectLst/>
                <a:latin typeface="+mn-lt"/>
                <a:ea typeface="+mn-ea"/>
                <a:cs typeface="+mn-cs"/>
              </a:rPr>
              <a:t>Microsoft.Sql</a:t>
            </a:r>
            <a:r>
              <a:rPr lang="en-US" sz="1200" b="0" i="0" kern="1200">
                <a:solidFill>
                  <a:schemeClr val="tx1"/>
                </a:solidFill>
                <a:effectLst/>
                <a:latin typeface="+mn-lt"/>
                <a:ea typeface="+mn-ea"/>
                <a:cs typeface="+mn-cs"/>
              </a:rPr>
              <a:t> type name.</a:t>
            </a:r>
          </a:p>
          <a:p>
            <a:r>
              <a:rPr lang="en-US" sz="1200" b="0" i="0" kern="1200">
                <a:solidFill>
                  <a:schemeClr val="tx1"/>
                </a:solidFill>
                <a:effectLst/>
                <a:latin typeface="+mn-lt"/>
                <a:ea typeface="+mn-ea"/>
                <a:cs typeface="+mn-cs"/>
              </a:rPr>
              <a:t>A virtual network rule tells your SQL Database server to accept communications from every node that is on the subnet.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References:</a:t>
            </a:r>
          </a:p>
          <a:p>
            <a:r>
              <a:rPr lang="en-US" sz="1200" b="0" i="0" kern="1200">
                <a:solidFill>
                  <a:schemeClr val="tx1"/>
                </a:solidFill>
                <a:effectLst/>
                <a:latin typeface="+mn-lt"/>
                <a:ea typeface="+mn-ea"/>
                <a:cs typeface="+mn-cs"/>
              </a:rPr>
              <a:t>https://docs.microsoft.com/en-us/azure/sql-database/sql-database-firewall-configure?toc=/azure/sql-data-warehouse/toc.json</a:t>
            </a:r>
          </a:p>
          <a:p>
            <a:r>
              <a:rPr lang="en-US" sz="1200" b="0" i="0" kern="1200">
                <a:solidFill>
                  <a:schemeClr val="tx1"/>
                </a:solidFill>
                <a:effectLst/>
                <a:latin typeface="+mn-lt"/>
                <a:ea typeface="+mn-ea"/>
                <a:cs typeface="+mn-cs"/>
              </a:rPr>
              <a:t>https://docs.microsoft.com/en-us/azure/sql-database/sql-database-vnet-service-endpoint-rule-overview?toc=/azure/sql-data-warehouse/toc.json</a:t>
            </a:r>
          </a:p>
          <a:p>
            <a:endParaRPr lang="en-US" sz="1200" b="0" i="0" kern="1200">
              <a:solidFill>
                <a:schemeClr val="tx1"/>
              </a:solidFill>
              <a:effectLst/>
              <a:latin typeface="+mn-lt"/>
              <a:ea typeface="+mn-ea"/>
              <a:cs typeface="+mn-cs"/>
            </a:endParaRPr>
          </a:p>
          <a:p>
            <a:endParaRPr lang="en-US" sz="10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519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3543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i="0" kern="1200">
                <a:solidFill>
                  <a:schemeClr val="tx1"/>
                </a:solidFill>
                <a:effectLst/>
                <a:latin typeface="Segoe UI" panose="020B0502040204020203" pitchFamily="34" charset="0"/>
                <a:cs typeface="Segoe UI" panose="020B0502040204020203" pitchFamily="34" charset="0"/>
              </a:rPr>
              <a:t>Microsoft Azure SQL Database uses firewall rules to allow connections to your servers and databases. You can define server-level and database-level firewall settings for the master or a user database in your Azure SQL Database server to selectively allow access to the database.</a:t>
            </a:r>
          </a:p>
          <a:p>
            <a:endParaRPr lang="en-US" sz="1000" b="0" i="0" kern="1200">
              <a:solidFill>
                <a:schemeClr val="tx1"/>
              </a:solidFill>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Microsoft Azure SQL Data Warehouse uses firewall rules to allow connections to your servers and databases. You can define server-level firewall settings using </a:t>
            </a:r>
            <a:r>
              <a:rPr lang="en-US" sz="1000" b="0" i="1" kern="1200">
                <a:solidFill>
                  <a:schemeClr val="tx1"/>
                </a:solidFill>
                <a:effectLst/>
                <a:latin typeface="Segoe UI" panose="020B0502040204020203" pitchFamily="34" charset="0"/>
                <a:cs typeface="Segoe UI" panose="020B0502040204020203" pitchFamily="34" charset="0"/>
              </a:rPr>
              <a:t>https://docs.microsoft.com/en-us/rest/api/sql/firewallrules</a:t>
            </a:r>
          </a:p>
          <a:p>
            <a:pPr marL="171450" indent="-171450">
              <a:buFont typeface="Arial" panose="020B0604020202020204" pitchFamily="34" charset="0"/>
              <a:buChar char="•"/>
            </a:pPr>
            <a:endParaRPr lang="en-US" sz="1000" b="0" i="0" kern="1200">
              <a:solidFill>
                <a:schemeClr val="tx1"/>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Manage server-level firewall rules through REST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Managing firewall rules through REST API must be authenticated</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Server-level rules can be created, updated, or deleted using REST API</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To create or update a server-level firewall rule, execute the PUT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To remove an existing server-level firewall rule, execute the DELETE method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60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DW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In addition to the Azure Portal, firewall rules can be managed programmatically using Transact-SQL, REST API, and Azure PowerShell</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Azure PowerShell</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3"/>
              </a:rPr>
              <a:t>Get-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3"/>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Returns the current server-level firewall rules</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4"/>
              </a:rPr>
              <a:t>New-</a:t>
            </a:r>
            <a:r>
              <a:rPr lang="en-US" sz="1000" u="none" strike="noStrike" kern="1200" err="1">
                <a:solidFill>
                  <a:schemeClr val="tx1"/>
                </a:solidFill>
                <a:effectLst/>
                <a:latin typeface="Segoe UI" panose="020B0502040204020203" pitchFamily="34" charset="0"/>
                <a:cs typeface="Segoe UI" panose="020B0502040204020203" pitchFamily="34" charset="0"/>
                <a:hlinkClick r:id="rId4"/>
              </a:rPr>
              <a:t>AzureRmSqlServerFirewallRule</a:t>
            </a:r>
            <a:r>
              <a:rPr lang="en-US" sz="1000" u="none" strike="noStrike" kern="1200" baseline="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Creates a new server-level firewall rule</a:t>
            </a:r>
            <a:br>
              <a:rPr lang="en-US" sz="1000">
                <a:effectLst/>
                <a:latin typeface="Segoe UI" panose="020B0502040204020203" pitchFamily="34" charset="0"/>
                <a:cs typeface="Segoe UI" panose="020B0502040204020203" pitchFamily="34" charset="0"/>
              </a:rPr>
            </a:br>
            <a:r>
              <a:rPr lang="en-US" sz="1000" u="none" strike="noStrike" kern="1200">
                <a:solidFill>
                  <a:schemeClr val="tx1"/>
                </a:solidFill>
                <a:effectLst/>
                <a:latin typeface="Segoe UI" panose="020B0502040204020203" pitchFamily="34" charset="0"/>
                <a:cs typeface="Segoe UI" panose="020B0502040204020203" pitchFamily="34" charset="0"/>
                <a:hlinkClick r:id="rId5"/>
              </a:rPr>
              <a:t>Set-</a:t>
            </a:r>
            <a:r>
              <a:rPr lang="en-US" sz="1000" u="none" strike="noStrike" kern="1200" err="1">
                <a:solidFill>
                  <a:schemeClr val="tx1"/>
                </a:solidFill>
                <a:effectLst/>
                <a:latin typeface="Segoe UI" panose="020B0502040204020203" pitchFamily="34" charset="0"/>
                <a:cs typeface="Segoe UI" panose="020B0502040204020203" pitchFamily="34" charset="0"/>
                <a:hlinkClick r:id="rId5"/>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Updates the properties of an existing server-level firewall rule</a:t>
            </a:r>
          </a:p>
          <a:p>
            <a:pPr marL="628650" lvl="1" indent="-171450">
              <a:buFont typeface="Arial" panose="020B0604020202020204" pitchFamily="34" charset="0"/>
              <a:buChar char="•"/>
            </a:pPr>
            <a:r>
              <a:rPr lang="en-US" sz="1000" u="none" strike="noStrike" kern="1200">
                <a:solidFill>
                  <a:schemeClr val="tx1"/>
                </a:solidFill>
                <a:effectLst/>
                <a:latin typeface="Segoe UI" panose="020B0502040204020203" pitchFamily="34" charset="0"/>
                <a:cs typeface="Segoe UI" panose="020B0502040204020203" pitchFamily="34" charset="0"/>
                <a:hlinkClick r:id="rId6"/>
              </a:rPr>
              <a:t>Remove-</a:t>
            </a:r>
            <a:r>
              <a:rPr lang="en-US" sz="1000" u="none" strike="noStrike" kern="1200" err="1">
                <a:solidFill>
                  <a:schemeClr val="tx1"/>
                </a:solidFill>
                <a:effectLst/>
                <a:latin typeface="Segoe UI" panose="020B0502040204020203" pitchFamily="34" charset="0"/>
                <a:cs typeface="Segoe UI" panose="020B0502040204020203" pitchFamily="34" charset="0"/>
                <a:hlinkClick r:id="rId6"/>
              </a:rPr>
              <a:t>AzureRmSqlServerFirewallRule</a:t>
            </a:r>
            <a:r>
              <a:rPr lang="en-US" sz="1000" u="none" strike="noStrike" kern="1200">
                <a:solidFill>
                  <a:schemeClr val="tx1"/>
                </a:solidFill>
                <a:effectLst/>
                <a:latin typeface="Segoe UI" panose="020B0502040204020203" pitchFamily="34" charset="0"/>
                <a:cs typeface="Segoe UI" panose="020B0502040204020203" pitchFamily="34" charset="0"/>
              </a:rPr>
              <a:t> </a:t>
            </a:r>
            <a:r>
              <a:rPr lang="en-US" sz="1000">
                <a:effectLst/>
                <a:latin typeface="Segoe UI" panose="020B0502040204020203" pitchFamily="34" charset="0"/>
                <a:cs typeface="Segoe UI" panose="020B0502040204020203" pitchFamily="34" charset="0"/>
              </a:rPr>
              <a:t>Removes server-level firewall rules</a:t>
            </a:r>
            <a:endParaRPr lang="en-US" sz="1000" b="0">
              <a:effectLst/>
              <a:latin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Transact-SQL</a:t>
            </a: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sp_set_firewall_rule</a:t>
            </a:r>
            <a:r>
              <a:rPr lang="en-US" sz="1000">
                <a:solidFill>
                  <a:schemeClr val="tx1"/>
                </a:solidFill>
                <a:latin typeface="Segoe UI" panose="020B0502040204020203" pitchFamily="34" charset="0"/>
                <a:cs typeface="Segoe UI" panose="020B0502040204020203" pitchFamily="34" charset="0"/>
              </a:rPr>
              <a:t> -</a:t>
            </a:r>
            <a:r>
              <a:rPr lang="en-US" sz="1000" b="0" i="0" kern="1200">
                <a:solidFill>
                  <a:schemeClr val="tx1"/>
                </a:solidFill>
                <a:effectLst/>
                <a:latin typeface="Segoe UI" panose="020B0502040204020203" pitchFamily="34" charset="0"/>
                <a:cs typeface="Segoe UI" panose="020B0502040204020203" pitchFamily="34" charset="0"/>
              </a:rPr>
              <a:t>Creates or updates server-level firewall rules</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err="1">
                <a:solidFill>
                  <a:schemeClr val="tx1"/>
                </a:solidFill>
                <a:latin typeface="Segoe UI" panose="020B0502040204020203" pitchFamily="34" charset="0"/>
                <a:cs typeface="Segoe UI" panose="020B0502040204020203" pitchFamily="34" charset="0"/>
              </a:rPr>
              <a:t>sp_delete_firewall_rule</a:t>
            </a:r>
            <a:r>
              <a:rPr lang="en-US" sz="1000">
                <a:solidFill>
                  <a:schemeClr val="tx1"/>
                </a:solidFill>
                <a:latin typeface="Segoe UI" panose="020B0502040204020203" pitchFamily="34" charset="0"/>
                <a:cs typeface="Segoe UI" panose="020B0502040204020203" pitchFamily="34" charset="0"/>
              </a:rPr>
              <a:t>- Deletes</a:t>
            </a:r>
            <a:r>
              <a:rPr lang="en-US" sz="1000" baseline="0">
                <a:solidFill>
                  <a:schemeClr val="tx1"/>
                </a:solidFill>
                <a:latin typeface="Segoe UI" panose="020B0502040204020203" pitchFamily="34" charset="0"/>
                <a:cs typeface="Segoe UI" panose="020B0502040204020203" pitchFamily="34" charset="0"/>
              </a:rPr>
              <a:t> the firewall rule</a:t>
            </a:r>
            <a:endParaRPr lang="en-US" sz="1000">
              <a:solidFill>
                <a:schemeClr val="tx1"/>
              </a:solidFill>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endParaRPr lang="en-US" sz="1000" baseline="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endParaRPr lang="en-US" sz="1000">
              <a:solidFill>
                <a:schemeClr val="tx1"/>
              </a:solidFill>
              <a:latin typeface="Segoe UI" panose="020B0502040204020203" pitchFamily="34" charset="0"/>
              <a:cs typeface="Segoe UI" panose="020B0502040204020203" pitchFamily="34" charset="0"/>
            </a:endParaRPr>
          </a:p>
          <a:p>
            <a:pPr marL="457200" lvl="1" indent="0">
              <a:buFont typeface="Arial" panose="020B0604020202020204" pitchFamily="34" charset="0"/>
              <a:buNone/>
            </a:pPr>
            <a:r>
              <a:rPr lang="en-US" sz="1000">
                <a:solidFill>
                  <a:schemeClr val="tx1"/>
                </a:solidFill>
                <a:latin typeface="Segoe UI" panose="020B0502040204020203" pitchFamily="34" charset="0"/>
                <a:cs typeface="Segoe UI" panose="020B0502040204020203" pitchFamily="34" charset="0"/>
              </a:rPr>
              <a:t>Source:  https://docs.microsoft.com/en-us/azure/sql-database/sql-database-firewall-configure?toc=%2Fazure%2Fsql-data-warehouse%2Ftoc.json#manage-firewall-rules-using-transact-sql</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124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010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1000" b="0" dirty="0"/>
          </a:p>
          <a:p>
            <a:pPr marL="171450" indent="-171450">
              <a:buFont typeface="Arial" panose="020B0604020202020204" pitchFamily="34" charset="0"/>
              <a:buChar char="•"/>
            </a:pPr>
            <a:r>
              <a:rPr lang="en-US" sz="1000" b="0" dirty="0"/>
              <a:t>Only supported in Azure Synapse workspaces with a Managed workspace Virtual Network</a:t>
            </a:r>
          </a:p>
          <a:p>
            <a:pPr marL="171450" indent="-171450">
              <a:buFont typeface="Arial" panose="020B0604020202020204" pitchFamily="34" charset="0"/>
              <a:buChar char="•"/>
            </a:pPr>
            <a:r>
              <a:rPr lang="en-US" sz="10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1000" b="0" dirty="0"/>
              <a:t>Only a Managed private endpoint in an </a:t>
            </a:r>
            <a:r>
              <a:rPr lang="en-US" sz="1000" b="0" dirty="0">
                <a:solidFill>
                  <a:srgbClr val="C00000"/>
                </a:solidFill>
              </a:rPr>
              <a:t>approved</a:t>
            </a:r>
            <a:r>
              <a:rPr lang="en-US" sz="1000" b="0" dirty="0"/>
              <a:t> state can send traffic to a given private link resource.</a:t>
            </a:r>
          </a:p>
          <a:p>
            <a:pPr marL="171450" indent="-171450">
              <a:buFont typeface="Arial" panose="020B0604020202020204" pitchFamily="34" charset="0"/>
              <a:buChar char="•"/>
            </a:pPr>
            <a:endParaRPr lang="en-US" sz="1000" b="0" dirty="0"/>
          </a:p>
          <a:p>
            <a:pPr marL="228600" indent="-228600">
              <a:buFont typeface="+mj-lt"/>
              <a:buAutoNum type="arabicPeriod"/>
            </a:pPr>
            <a:r>
              <a:rPr lang="en-US" sz="1000" dirty="0">
                <a:effectLst/>
              </a:rPr>
              <a:t>Workstations from within the customer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Peering between customer </a:t>
            </a:r>
            <a:r>
              <a:rPr lang="en-US" sz="1000" dirty="0" err="1">
                <a:effectLst/>
              </a:rPr>
              <a:t>VNet</a:t>
            </a:r>
            <a:r>
              <a:rPr lang="en-US" sz="1000" dirty="0">
                <a:effectLst/>
              </a:rPr>
              <a:t> and another </a:t>
            </a:r>
            <a:r>
              <a:rPr lang="en-US" sz="1000" dirty="0" err="1">
                <a:effectLst/>
              </a:rPr>
              <a:t>VNet</a:t>
            </a:r>
            <a:r>
              <a:rPr lang="en-US" sz="1000" dirty="0">
                <a:effectLst/>
              </a:rPr>
              <a:t>.</a:t>
            </a:r>
          </a:p>
          <a:p>
            <a:pPr marL="228600" indent="-228600">
              <a:buFont typeface="+mj-lt"/>
              <a:buAutoNum type="arabicPeriod"/>
            </a:pPr>
            <a:r>
              <a:rPr lang="en-US" sz="1000" dirty="0">
                <a:effectLst/>
              </a:rPr>
              <a:t>Workstation from peered </a:t>
            </a:r>
            <a:r>
              <a:rPr lang="en-US" sz="1000" dirty="0" err="1">
                <a:effectLst/>
              </a:rPr>
              <a:t>VNet</a:t>
            </a:r>
            <a:r>
              <a:rPr lang="en-US" sz="1000" dirty="0">
                <a:effectLst/>
              </a:rPr>
              <a:t> access the Azure Synapse private endpoints.</a:t>
            </a:r>
          </a:p>
          <a:p>
            <a:pPr marL="228600" indent="-228600">
              <a:buFont typeface="+mj-lt"/>
              <a:buAutoNum type="arabicPeriod"/>
            </a:pPr>
            <a:r>
              <a:rPr lang="en-US" sz="1000" dirty="0">
                <a:effectLst/>
              </a:rPr>
              <a:t>On-premises network access the Azure Synapse private endpoints through VPN or ExpressRoute.</a:t>
            </a:r>
          </a:p>
          <a:p>
            <a:pPr marL="228600" indent="-228600">
              <a:buFont typeface="+mj-lt"/>
              <a:buAutoNum type="arabicPeriod"/>
            </a:pPr>
            <a:r>
              <a:rPr lang="en-US" sz="1000" dirty="0">
                <a:effectLst/>
              </a:rPr>
              <a:t>Workspace endpoints are mapped into customer's </a:t>
            </a:r>
            <a:r>
              <a:rPr lang="en-US" sz="1000" dirty="0" err="1">
                <a:effectLst/>
              </a:rPr>
              <a:t>VNet</a:t>
            </a:r>
            <a:r>
              <a:rPr lang="en-US" sz="1000" dirty="0">
                <a:effectLst/>
              </a:rPr>
              <a:t> through private endpoints using Azure Private Link service.</a:t>
            </a:r>
          </a:p>
          <a:p>
            <a:pPr marL="228600" indent="-228600">
              <a:buFont typeface="+mj-lt"/>
              <a:buAutoNum type="arabicPeriod"/>
            </a:pPr>
            <a:r>
              <a:rPr lang="en-US" sz="1000" dirty="0">
                <a:effectLst/>
              </a:rPr>
              <a:t>Public access is disabled on the Synapse workspace.</a:t>
            </a:r>
          </a:p>
          <a:p>
            <a:pPr marL="228600" indent="-228600">
              <a:buFont typeface="+mj-lt"/>
              <a:buAutoNum type="arabicPeriod"/>
            </a:pPr>
            <a:endParaRPr lang="en-US" sz="1000" dirty="0">
              <a:effectLst/>
            </a:endParaRPr>
          </a:p>
          <a:p>
            <a:pPr marL="0" indent="0">
              <a:buFont typeface="+mj-lt"/>
              <a:buNone/>
            </a:pPr>
            <a:r>
              <a:rPr lang="en-US" sz="1000" b="1" i="0" dirty="0">
                <a:solidFill>
                  <a:srgbClr val="171717"/>
                </a:solidFill>
                <a:effectLst/>
                <a:latin typeface="Segoe UI" panose="020B0502040204020203" pitchFamily="34" charset="0"/>
              </a:rPr>
              <a:t>The main benefit of private endpoints is that it's no longer necessary to expose workspace endpoints to the public internet. </a:t>
            </a:r>
            <a:r>
              <a:rPr lang="en-US" sz="1000" b="1" i="1" dirty="0">
                <a:solidFill>
                  <a:srgbClr val="171717"/>
                </a:solidFill>
                <a:effectLst/>
                <a:latin typeface="Segoe UI" panose="020B0502040204020203" pitchFamily="34" charset="0"/>
              </a:rPr>
              <a:t>The less exposure, the better.</a:t>
            </a:r>
            <a:endParaRPr lang="en-US" sz="1000" b="1" dirty="0"/>
          </a:p>
          <a:p>
            <a:pPr marL="0" indent="0">
              <a:buFont typeface="Arial" panose="020B0604020202020204" pitchFamily="34" charset="0"/>
              <a:buNone/>
            </a:pPr>
            <a:endParaRPr lang="en-US" sz="1000" b="0" dirty="0"/>
          </a:p>
          <a:p>
            <a:endParaRPr lang="en-US" sz="1000" dirty="0"/>
          </a:p>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The private endpoint in the customer </a:t>
            </a:r>
            <a:r>
              <a:rPr lang="en-US" dirty="0" err="1">
                <a:effectLst/>
              </a:rPr>
              <a:t>VNet</a:t>
            </a:r>
            <a:r>
              <a:rPr lang="en-US" dirty="0">
                <a:effectLst/>
              </a:rPr>
              <a:t> is mapped to a single dedicated SQL pool (formerly SQL DW) endpoint in Workspace A.</a:t>
            </a:r>
          </a:p>
          <a:p>
            <a:pPr marL="0" indent="0">
              <a:buFont typeface="+mj-lt"/>
              <a:buNone/>
            </a:pPr>
            <a:r>
              <a:rPr lang="en-US" dirty="0">
                <a:effectLst/>
              </a:rPr>
              <a:t>2- Other SQL pool endpoints in the other workspaces (B and C) aren't accessible through this private endpoint, minimizing exposure.</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81</a:t>
            </a:fld>
            <a:endParaRPr lang="en-US"/>
          </a:p>
        </p:txBody>
      </p:sp>
    </p:spTree>
    <p:extLst>
      <p:ext uri="{BB962C8B-B14F-4D97-AF65-F5344CB8AC3E}">
        <p14:creationId xmlns:p14="http://schemas.microsoft.com/office/powerpoint/2010/main" val="17460371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effectLst/>
              </a:rPr>
              <a:t>1- Dedicated SQL pool (formerly SQL DW) in Workspace A in Tenant A is accessed by a private endpoint in the customer </a:t>
            </a:r>
            <a:r>
              <a:rPr lang="en-US" dirty="0" err="1">
                <a:effectLst/>
              </a:rPr>
              <a:t>VNet</a:t>
            </a:r>
            <a:r>
              <a:rPr lang="en-US" dirty="0">
                <a:effectLst/>
              </a:rPr>
              <a:t> in Tenant A.</a:t>
            </a:r>
          </a:p>
          <a:p>
            <a:pPr marL="0" indent="0">
              <a:buFont typeface="+mj-lt"/>
              <a:buNone/>
            </a:pPr>
            <a:r>
              <a:rPr lang="en-US" dirty="0">
                <a:effectLst/>
              </a:rPr>
              <a:t>2- The same dedicated SQL pool (formerly SQL DW) in Workspace A in Tenant A is accessed by a private endpoint in the customer </a:t>
            </a:r>
            <a:r>
              <a:rPr lang="en-US" dirty="0" err="1">
                <a:effectLst/>
              </a:rPr>
              <a:t>VNet</a:t>
            </a:r>
            <a:r>
              <a:rPr lang="en-US" dirty="0">
                <a:effectLst/>
              </a:rPr>
              <a:t> in Tenant B through a connection approval workflow.</a:t>
            </a:r>
            <a:endParaRPr lang="en-US" b="1" dirty="0"/>
          </a:p>
        </p:txBody>
      </p:sp>
      <p:sp>
        <p:nvSpPr>
          <p:cNvPr id="4" name="Slide Number Placeholder 3"/>
          <p:cNvSpPr>
            <a:spLocks noGrp="1"/>
          </p:cNvSpPr>
          <p:nvPr>
            <p:ph type="sldNum" sz="quarter" idx="5"/>
          </p:nvPr>
        </p:nvSpPr>
        <p:spPr/>
        <p:txBody>
          <a:bodyPr/>
          <a:lstStyle/>
          <a:p>
            <a:fld id="{09259B3D-005A-450F-B89F-6A3DD53EE3BF}" type="slidenum">
              <a:rPr lang="en-US" smtClean="0"/>
              <a:t>82</a:t>
            </a:fld>
            <a:endParaRPr lang="en-US"/>
          </a:p>
        </p:txBody>
      </p:sp>
    </p:spTree>
    <p:extLst>
      <p:ext uri="{BB962C8B-B14F-4D97-AF65-F5344CB8AC3E}">
        <p14:creationId xmlns:p14="http://schemas.microsoft.com/office/powerpoint/2010/main" val="295447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Synapse workspace: </a:t>
            </a:r>
            <a:r>
              <a:rPr lang="en-US" dirty="0">
                <a:hlinkClick r:id="rId3"/>
              </a:rPr>
              <a:t>https://docs.microsoft.com/en-us/azure/synapse-analytics/security/how-to-connect-to-workspace-with-private-links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Trust architecture between</a:t>
            </a:r>
            <a:r>
              <a:rPr lang="en-US" sz="1000" baseline="0">
                <a:latin typeface="Segoe UI" panose="020B0502040204020203" pitchFamily="34" charset="0"/>
                <a:cs typeface="Segoe UI" panose="020B0502040204020203" pitchFamily="34" charset="0"/>
              </a:rPr>
              <a:t> </a:t>
            </a:r>
            <a:r>
              <a:rPr kumimoji="0" lang="en-US" sz="1000" b="0" i="0" u="none" strike="noStrike" kern="0" cap="none" spc="0" normalizeH="0" baseline="0" noProof="0">
                <a:ln>
                  <a:noFill/>
                </a:ln>
                <a:effectLst/>
                <a:uLnTx/>
                <a:uFillTx/>
                <a:latin typeface="Segoe UI" panose="020B0502040204020203" pitchFamily="34" charset="0"/>
                <a:cs typeface="Segoe UI" panose="020B0502040204020203" pitchFamily="34" charset="0"/>
              </a:rPr>
              <a:t>Azure Active Directory and Azure Synapse Analytics</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is a mechanism of connecting to Microsoft Azure SQL Data Warehouse by using identities in Azure Active Directory (Azure AD). With Azure Active Directory authentication you can centrally manage the identities of database users and other Microsoft services in one central location. Central ID management provides a single place to manage database users and simplifies permission management. Benefits include the following:</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provides an alternative to SQL authentication.</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Helps stop the proliferation of user identities across database servers.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Allows password rotation in a single place</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Customers can manage database permissions using external (AAD) groups.</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It can eliminate storing passwords by enabling integrated Windows authentication and other forms of authentication supported by Azure Active Directory.</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628650" lvl="1" indent="-171450">
              <a:buFont typeface="Arial" panose="020B0604020202020204" pitchFamily="34" charset="0"/>
              <a:buChar char="•"/>
            </a:pPr>
            <a:r>
              <a:rPr lang="en-US" sz="1000" b="0" i="0" kern="1200">
                <a:effectLst/>
                <a:latin typeface="Segoe UI" panose="020B0502040204020203" pitchFamily="34" charset="0"/>
                <a:cs typeface="Segoe UI" panose="020B0502040204020203" pitchFamily="34" charset="0"/>
              </a:rPr>
              <a:t>Azure Active Directory supports token-based authentication for applications token-based authentication for applications connecting to SQL Database.</a:t>
            </a:r>
          </a:p>
          <a:p>
            <a:endParaRPr lang="en-US" sz="1000" b="0" i="0" kern="1200">
              <a:effectLst/>
              <a:latin typeface="Segoe UI" panose="020B0502040204020203" pitchFamily="34" charset="0"/>
              <a:cs typeface="Segoe UI" panose="020B0502040204020203" pitchFamily="34" charset="0"/>
            </a:endParaRPr>
          </a:p>
          <a:p>
            <a:r>
              <a:rPr lang="en-US" sz="1000" b="0" i="0" kern="1200">
                <a:effectLst/>
                <a:latin typeface="Segoe UI" panose="020B0502040204020203" pitchFamily="34" charset="0"/>
                <a:cs typeface="Segoe UI" panose="020B0502040204020203" pitchFamily="34" charset="0"/>
              </a:rPr>
              <a:t>Source: </a:t>
            </a:r>
            <a:r>
              <a:rPr lang="en-US" sz="1200" kern="1200">
                <a:solidFill>
                  <a:schemeClr val="tx1"/>
                </a:solidFill>
                <a:latin typeface="+mn-lt"/>
                <a:ea typeface="+mn-ea"/>
                <a:cs typeface="+mn-cs"/>
              </a:rPr>
              <a:t>https://docs.microsoft.com/en-us/azure/sql-database/sql-database-aad-authentication</a:t>
            </a:r>
          </a:p>
          <a:p>
            <a:endParaRPr lang="en-US" sz="1000" b="0" i="0" kern="12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50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531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Synapse RBAC roles - Azure Synapse Analytics | Microsoft Docs</a:t>
            </a:r>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7198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92</a:t>
            </a:fld>
            <a:endParaRPr lang="en-US"/>
          </a:p>
        </p:txBody>
      </p:sp>
    </p:spTree>
    <p:extLst>
      <p:ext uri="{BB962C8B-B14F-4D97-AF65-F5344CB8AC3E}">
        <p14:creationId xmlns:p14="http://schemas.microsoft.com/office/powerpoint/2010/main" val="19092126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Azure SQL Data Warehouse (SQL DW) has industry-leading security capabilities with defense in-depth security model.</a:t>
            </a:r>
          </a:p>
          <a:p>
            <a:r>
              <a:rPr lang="en-US"/>
              <a:t>- Azure SQL Data Warehouse is built on top of SQL Server engine that’s proven to be great for the last 25 years! </a:t>
            </a:r>
          </a:p>
          <a:p>
            <a:r>
              <a:rPr lang="en-US"/>
              <a:t>- Also Azure SQL Data Warehouse shares infrastructure that Azure SQL Database is built upon.</a:t>
            </a:r>
          </a:p>
          <a:p>
            <a:pPr marL="171450" indent="-171450">
              <a:buFontTx/>
              <a:buChar char="-"/>
            </a:pPr>
            <a:r>
              <a:rPr lang="en-US" b="0"/>
              <a:t>Based on your feedback and what’s critical for you, w</a:t>
            </a:r>
            <a:r>
              <a:rPr lang="en-US"/>
              <a:t>e’ve been enabling various security capabilities with Azure SQL Data Warehouse that you may be already familiar with SQL Server and Azure SQL Database.</a:t>
            </a:r>
          </a:p>
          <a:p>
            <a:pPr marL="171450" indent="-171450">
              <a:buFontTx/>
              <a:buChar char="-"/>
            </a:pPr>
            <a:r>
              <a:rPr lang="en-US"/>
              <a:t>Diagram on this slide shows various security layers that enable you to solve critical security challenges.</a:t>
            </a:r>
          </a:p>
          <a:p>
            <a:r>
              <a:rPr lang="en-US"/>
              <a:t>- To add, Azure SQL has more compliance certifications than any other cloud provider and also meets GDPR regulations.</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93</a:t>
            </a:fld>
            <a:endParaRPr lang="en-US"/>
          </a:p>
        </p:txBody>
      </p:sp>
    </p:spTree>
    <p:extLst>
      <p:ext uri="{BB962C8B-B14F-4D97-AF65-F5344CB8AC3E}">
        <p14:creationId xmlns:p14="http://schemas.microsoft.com/office/powerpoint/2010/main" val="2040088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71717"/>
                </a:solidFill>
                <a:effectLst/>
                <a:latin typeface="Segoe UI" panose="020B0502040204020203" pitchFamily="34" charset="0"/>
                <a:hlinkClick r:id="rId3"/>
              </a:rPr>
              <a:t>Microsoft Defender for Cloud</a:t>
            </a:r>
            <a:r>
              <a:rPr lang="en-US" b="0" i="0" dirty="0">
                <a:solidFill>
                  <a:srgbClr val="171717"/>
                </a:solidFill>
                <a:effectLst/>
                <a:latin typeface="Segoe UI" panose="020B0502040204020203" pitchFamily="34" charset="0"/>
              </a:rPr>
              <a:t> is a tool for security posture management and threat detection. It protects workloads running in Azure, including (but not exclusively) servers, app service, key vaults, Kubernetes services, storage accounts, and Azure SQL Databases.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As one of the options available with Microsoft Defender for Cloud, </a:t>
            </a:r>
            <a:r>
              <a:rPr lang="en-US" b="0" i="0" u="none" strike="noStrike" dirty="0">
                <a:solidFill>
                  <a:srgbClr val="171717"/>
                </a:solidFill>
                <a:effectLst/>
                <a:latin typeface="Segoe UI" panose="020B0502040204020203" pitchFamily="34" charset="0"/>
                <a:hlinkClick r:id="rId4"/>
              </a:rPr>
              <a:t>Microsoft Defender for SQL</a:t>
            </a:r>
            <a:r>
              <a:rPr lang="en-US" b="0" i="0" dirty="0">
                <a:solidFill>
                  <a:srgbClr val="171717"/>
                </a:solidFill>
                <a:effectLst/>
                <a:latin typeface="Segoe UI" panose="020B0502040204020203" pitchFamily="34" charset="0"/>
              </a:rPr>
              <a:t> extends Defender for Cloud's data security package to secure databases. It can discover and mitigate potential database vulnerabilities by detecting anomalous activities that could be a potential threat to the database. Specifically, it continually monitors your database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Potential SQL injection attacks</a:t>
            </a:r>
          </a:p>
          <a:p>
            <a:pPr algn="l">
              <a:buFont typeface="Arial" panose="020B0604020202020204" pitchFamily="34" charset="0"/>
              <a:buChar char="•"/>
            </a:pPr>
            <a:r>
              <a:rPr lang="en-US" b="0" i="0" dirty="0">
                <a:solidFill>
                  <a:srgbClr val="171717"/>
                </a:solidFill>
                <a:effectLst/>
                <a:latin typeface="Segoe UI" panose="020B0502040204020203" pitchFamily="34" charset="0"/>
              </a:rPr>
              <a:t>Anomalous database access and queries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Suspicious database activity</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sz="1600" b="1" i="0" dirty="0">
                <a:solidFill>
                  <a:srgbClr val="171717"/>
                </a:solidFill>
                <a:effectLst/>
                <a:latin typeface="Segoe UI" panose="020B0502040204020203" pitchFamily="34" charset="0"/>
              </a:rPr>
              <a:t>Note 1</a:t>
            </a:r>
            <a:r>
              <a:rPr lang="en-US" b="0" i="0" dirty="0">
                <a:solidFill>
                  <a:srgbClr val="171717"/>
                </a:solidFill>
                <a:effectLst/>
                <a:latin typeface="Segoe UI" panose="020B0502040204020203" pitchFamily="34" charset="0"/>
              </a:rPr>
              <a:t>:  Microsoft Defender for SQL applies to Azure Synapse and dedicated SQL pool. It doesn't apply to serverless SQL pool or Apache Spark pool.</a:t>
            </a:r>
          </a:p>
          <a:p>
            <a:pPr algn="l">
              <a:buFont typeface="Arial" panose="020B0604020202020204" pitchFamily="34" charset="0"/>
              <a:buNone/>
            </a:pPr>
            <a:r>
              <a:rPr lang="en-US" b="1" i="0" dirty="0">
                <a:solidFill>
                  <a:srgbClr val="171717"/>
                </a:solidFill>
                <a:effectLst/>
                <a:latin typeface="Segoe UI" panose="020B0502040204020203" pitchFamily="34" charset="0"/>
              </a:rPr>
              <a:t>Note 2</a:t>
            </a:r>
            <a:r>
              <a:rPr lang="en-US" b="0" i="0">
                <a:solidFill>
                  <a:srgbClr val="171717"/>
                </a:solidFill>
                <a:effectLst/>
                <a:latin typeface="Segoe UI" panose="020B0502040204020203" pitchFamily="34" charset="0"/>
              </a:rPr>
              <a:t>:  SQL </a:t>
            </a:r>
            <a:r>
              <a:rPr lang="en-US" b="0" i="0" dirty="0">
                <a:solidFill>
                  <a:srgbClr val="171717"/>
                </a:solidFill>
                <a:effectLst/>
                <a:latin typeface="Segoe UI" panose="020B0502040204020203" pitchFamily="34" charset="0"/>
              </a:rPr>
              <a:t>vulnerability assessment applies to Azure Synapse and dedicated </a:t>
            </a:r>
            <a:r>
              <a:rPr lang="en-US" b="0" i="0">
                <a:solidFill>
                  <a:srgbClr val="171717"/>
                </a:solidFill>
                <a:effectLst/>
                <a:latin typeface="Segoe UI" panose="020B0502040204020203" pitchFamily="34" charset="0"/>
              </a:rPr>
              <a:t>SQL pool. </a:t>
            </a:r>
            <a:r>
              <a:rPr lang="en-US" b="0" i="0" dirty="0">
                <a:solidFill>
                  <a:srgbClr val="171717"/>
                </a:solidFill>
                <a:effectLst/>
                <a:latin typeface="Segoe UI" panose="020B0502040204020203" pitchFamily="34" charset="0"/>
              </a:rPr>
              <a:t>It doesn't apply to serverless SQL pool or Apache Spark pool.</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14266914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columnstore,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columnstore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columnstore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columnstore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kern="1200">
                <a:solidFill>
                  <a:schemeClr val="tx1"/>
                </a:solidFill>
                <a:effectLst/>
                <a:latin typeface="Segoe UI Light" pitchFamily="34" charset="0"/>
                <a:ea typeface="+mn-ea"/>
                <a:cs typeface="+mn-cs"/>
              </a:rPr>
              <a:t>SQL Auditing logs </a:t>
            </a:r>
            <a:r>
              <a:rPr lang="en-US" sz="900" b="1" kern="1200">
                <a:solidFill>
                  <a:schemeClr val="tx1"/>
                </a:solidFill>
                <a:effectLst/>
                <a:latin typeface="Segoe UI Light" pitchFamily="34" charset="0"/>
                <a:ea typeface="+mn-ea"/>
                <a:cs typeface="+mn-cs"/>
              </a:rPr>
              <a:t>can now be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written</a:t>
            </a:r>
            <a:r>
              <a:rPr lang="en-US" sz="900" kern="1200">
                <a:solidFill>
                  <a:schemeClr val="tx1"/>
                </a:solidFill>
                <a:effectLst/>
                <a:latin typeface="Segoe UI Light" pitchFamily="34" charset="0"/>
                <a:ea typeface="+mn-ea"/>
                <a:cs typeface="+mn-cs"/>
              </a:rPr>
              <a:t> directly to </a:t>
            </a:r>
            <a:r>
              <a:rPr lang="en-US" sz="900" b="1" kern="1200">
                <a:solidFill>
                  <a:schemeClr val="tx1"/>
                </a:solidFill>
                <a:effectLst/>
                <a:latin typeface="Segoe UI Light" pitchFamily="34" charset="0"/>
                <a:ea typeface="+mn-ea"/>
                <a:cs typeface="+mn-cs"/>
              </a:rPr>
              <a:t>Azure Log Analytics </a:t>
            </a:r>
            <a:r>
              <a:rPr lang="en-US" sz="900" kern="1200">
                <a:solidFill>
                  <a:schemeClr val="tx1"/>
                </a:solidFill>
                <a:effectLst/>
                <a:latin typeface="Segoe UI Light" pitchFamily="34" charset="0"/>
                <a:ea typeface="+mn-ea"/>
                <a:cs typeface="+mn-cs"/>
              </a:rPr>
              <a:t>or </a:t>
            </a:r>
            <a:r>
              <a:rPr lang="en-US" sz="900" b="1" kern="1200">
                <a:solidFill>
                  <a:schemeClr val="tx1"/>
                </a:solidFill>
                <a:effectLst/>
                <a:latin typeface="Segoe UI Light" pitchFamily="34" charset="0"/>
                <a:ea typeface="+mn-ea"/>
                <a:cs typeface="+mn-cs"/>
              </a:rPr>
              <a:t>Azure Event Hubs</a:t>
            </a:r>
            <a:r>
              <a:rPr lang="en-US" sz="900" kern="1200">
                <a:solidFill>
                  <a:schemeClr val="tx1"/>
                </a:solidFill>
                <a:effectLst/>
                <a:latin typeface="Segoe UI Light" pitchFamily="34" charset="0"/>
                <a:ea typeface="+mn-ea"/>
                <a:cs typeface="+mn-cs"/>
              </a:rPr>
              <a:t>.</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kern="1200">
              <a:solidFill>
                <a:schemeClr val="tx1"/>
              </a:solidFill>
              <a:effectLst/>
              <a:latin typeface="Segoe UI Light" pitchFamily="34" charset="0"/>
              <a:ea typeface="+mn-ea"/>
              <a:cs typeface="+mn-cs"/>
            </a:endParaRP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You can simply </a:t>
            </a:r>
            <a:r>
              <a:rPr lang="en-US" sz="900" b="1" kern="1200">
                <a:solidFill>
                  <a:schemeClr val="tx1"/>
                </a:solidFill>
                <a:effectLst/>
                <a:latin typeface="Segoe UI Light" pitchFamily="34" charset="0"/>
                <a:ea typeface="+mn-ea"/>
                <a:cs typeface="+mn-cs"/>
              </a:rPr>
              <a:t>configure this </a:t>
            </a:r>
            <a:r>
              <a:rPr lang="en-US" sz="900" kern="1200">
                <a:solidFill>
                  <a:schemeClr val="tx1"/>
                </a:solidFill>
                <a:effectLst/>
                <a:latin typeface="Segoe UI Light" pitchFamily="34" charset="0"/>
                <a:ea typeface="+mn-ea"/>
                <a:cs typeface="+mn-cs"/>
              </a:rPr>
              <a:t>from Azure portal and </a:t>
            </a:r>
            <a:r>
              <a:rPr lang="en-US" sz="900" b="1" kern="1200">
                <a:solidFill>
                  <a:schemeClr val="tx1"/>
                </a:solidFill>
                <a:effectLst/>
                <a:latin typeface="Segoe UI Light" pitchFamily="34" charset="0"/>
                <a:ea typeface="+mn-ea"/>
                <a:cs typeface="+mn-cs"/>
              </a:rPr>
              <a:t>centrally manage</a:t>
            </a:r>
            <a:r>
              <a:rPr lang="en-US" sz="900" kern="1200">
                <a:solidFill>
                  <a:schemeClr val="tx1"/>
                </a:solidFill>
                <a:effectLst/>
                <a:latin typeface="Segoe UI Light" pitchFamily="34" charset="0"/>
                <a:ea typeface="+mn-ea"/>
                <a:cs typeface="+mn-cs"/>
              </a:rPr>
              <a:t> all audit logs in one place.</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kern="1200">
                <a:solidFill>
                  <a:schemeClr val="tx1"/>
                </a:solidFill>
                <a:effectLst/>
                <a:latin typeface="Segoe UI Light" pitchFamily="34" charset="0"/>
                <a:ea typeface="+mn-ea"/>
                <a:cs typeface="+mn-cs"/>
              </a:rPr>
              <a:t>In addition, it provides a </a:t>
            </a:r>
            <a:r>
              <a:rPr lang="en-US" sz="900" b="1" kern="1200">
                <a:solidFill>
                  <a:schemeClr val="tx1"/>
                </a:solidFill>
                <a:effectLst/>
                <a:latin typeface="Segoe UI Light" pitchFamily="34" charset="0"/>
                <a:ea typeface="+mn-ea"/>
                <a:cs typeface="+mn-cs"/>
              </a:rPr>
              <a:t>rich</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set of tools </a:t>
            </a:r>
            <a:r>
              <a:rPr lang="en-US" sz="900" b="0" kern="1200">
                <a:solidFill>
                  <a:schemeClr val="tx1"/>
                </a:solidFill>
                <a:effectLst/>
                <a:latin typeface="Segoe UI Light" pitchFamily="34" charset="0"/>
                <a:ea typeface="+mn-ea"/>
                <a:cs typeface="+mn-cs"/>
              </a:rPr>
              <a:t>for</a:t>
            </a:r>
            <a:r>
              <a:rPr lang="en-US" sz="900" kern="1200">
                <a:solidFill>
                  <a:schemeClr val="tx1"/>
                </a:solidFill>
                <a:effectLst/>
                <a:latin typeface="Segoe UI Light" pitchFamily="34" charset="0"/>
                <a:ea typeface="+mn-ea"/>
                <a:cs typeface="+mn-cs"/>
              </a:rPr>
              <a:t> analyzing database audit logs: </a:t>
            </a:r>
            <a:r>
              <a:rPr lang="en-US" sz="900" b="1" kern="1200">
                <a:solidFill>
                  <a:schemeClr val="tx1"/>
                </a:solidFill>
                <a:effectLst/>
                <a:latin typeface="Segoe UI Light" pitchFamily="34" charset="0"/>
                <a:ea typeface="+mn-ea"/>
                <a:cs typeface="+mn-cs"/>
              </a:rPr>
              <a:t>Log Analytics</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Power BI </a:t>
            </a:r>
            <a:r>
              <a:rPr lang="en-US" sz="900" b="0" kern="1200">
                <a:solidFill>
                  <a:schemeClr val="tx1"/>
                </a:solidFill>
                <a:effectLst/>
                <a:latin typeface="Segoe UI Light" pitchFamily="34" charset="0"/>
                <a:ea typeface="+mn-ea"/>
                <a:cs typeface="+mn-cs"/>
              </a:rPr>
              <a:t>and</a:t>
            </a:r>
            <a:r>
              <a:rPr lang="en-US" sz="900" b="1" kern="1200">
                <a:solidFill>
                  <a:schemeClr val="tx1"/>
                </a:solidFill>
                <a:effectLst/>
                <a:latin typeface="Segoe UI Light" pitchFamily="34" charset="0"/>
                <a:ea typeface="+mn-ea"/>
                <a:cs typeface="+mn-cs"/>
              </a:rPr>
              <a:t> Custom Dashboards.</a:t>
            </a:r>
          </a:p>
          <a:p>
            <a:pPr marL="228600" marR="0" lvl="2" indent="-228600" algn="l" defTabSz="621720" rtl="0" eaLnBrk="1" fontAlgn="auto" latinLnBrk="0" hangingPunct="1">
              <a:lnSpc>
                <a:spcPct val="90000"/>
              </a:lnSpc>
              <a:spcBef>
                <a:spcPts val="600"/>
              </a:spcBef>
              <a:spcAft>
                <a:spcPts val="600"/>
              </a:spcAft>
              <a:buClrTx/>
              <a:buSzTx/>
              <a:buFont typeface="+mj-lt"/>
              <a:buAutoNum type="arabicPeriod"/>
              <a:tabLst/>
              <a:defRPr/>
            </a:pPr>
            <a:r>
              <a:rPr lang="en-US" sz="900" b="1" kern="1200">
                <a:solidFill>
                  <a:schemeClr val="tx1"/>
                </a:solidFill>
                <a:effectLst/>
                <a:latin typeface="Segoe UI Light" pitchFamily="34" charset="0"/>
                <a:ea typeface="+mn-ea"/>
                <a:cs typeface="+mn-cs"/>
              </a:rPr>
              <a:t>It is super helpful </a:t>
            </a:r>
            <a:r>
              <a:rPr lang="en-US" sz="900" b="0" kern="1200">
                <a:solidFill>
                  <a:schemeClr val="tx1"/>
                </a:solidFill>
                <a:effectLst/>
                <a:latin typeface="Segoe UI Light" pitchFamily="34" charset="0"/>
                <a:ea typeface="+mn-ea"/>
                <a:cs typeface="+mn-cs"/>
              </a:rPr>
              <a:t>for</a:t>
            </a:r>
            <a:r>
              <a:rPr lang="en-US" sz="900" b="1" kern="1200">
                <a:solidFill>
                  <a:schemeClr val="tx1"/>
                </a:solidFill>
                <a:effectLst/>
                <a:latin typeface="Segoe UI Light" pitchFamily="34" charset="0"/>
                <a:ea typeface="+mn-ea"/>
                <a:cs typeface="+mn-cs"/>
              </a:rPr>
              <a:t> </a:t>
            </a:r>
            <a:r>
              <a:rPr lang="en-US" sz="900" b="1" kern="1200">
                <a:solidFill>
                  <a:schemeClr val="tx1"/>
                </a:solidFill>
                <a:latin typeface="Segoe UI Light" pitchFamily="34" charset="0"/>
                <a:ea typeface="+mn-ea"/>
                <a:cs typeface="+mn-cs"/>
              </a:rPr>
              <a:t>investigating security alerts </a:t>
            </a:r>
            <a:r>
              <a:rPr lang="en-US" sz="900" kern="1200">
                <a:solidFill>
                  <a:schemeClr val="tx1"/>
                </a:solidFill>
                <a:latin typeface="Segoe UI Light" pitchFamily="34" charset="0"/>
                <a:ea typeface="+mn-ea"/>
                <a:cs typeface="+mn-cs"/>
              </a:rPr>
              <a:t>or for </a:t>
            </a:r>
            <a:r>
              <a:rPr lang="en-US" sz="900" b="1" kern="1200">
                <a:solidFill>
                  <a:schemeClr val="tx1"/>
                </a:solidFill>
                <a:latin typeface="Segoe UI Light" pitchFamily="34" charset="0"/>
                <a:ea typeface="+mn-ea"/>
                <a:cs typeface="+mn-cs"/>
              </a:rPr>
              <a:t>tracking access to your sensitive data.</a:t>
            </a:r>
          </a:p>
          <a:p>
            <a:pPr marL="0" marR="0" lvl="2" indent="0" algn="l" defTabSz="621720" rtl="0" eaLnBrk="1" fontAlgn="auto" latinLnBrk="0" hangingPunct="1">
              <a:lnSpc>
                <a:spcPct val="90000"/>
              </a:lnSpc>
              <a:spcBef>
                <a:spcPts val="600"/>
              </a:spcBef>
              <a:spcAft>
                <a:spcPts val="600"/>
              </a:spcAft>
              <a:buClrTx/>
              <a:buSzTx/>
              <a:buFont typeface="+mj-lt"/>
              <a:buNone/>
              <a:tabLst/>
              <a:defRPr/>
            </a:pPr>
            <a:endParaRPr lang="en-US" sz="900" b="0" kern="1200">
              <a:solidFill>
                <a:schemeClr val="tx1"/>
              </a:solidFill>
              <a:effectLst/>
              <a:latin typeface="Segoe UI Light"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900" b="1">
              <a:latin typeface="Calibri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a:effectLst/>
              <a:latin typeface="Calibri (Body)"/>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aseline="0">
              <a:latin typeface="Segoe UI Light" panose="020B0502040204020203" pitchFamily="34" charset="0"/>
              <a:cs typeface="Segoe UI Light" panose="020B0502040204020203" pitchFamily="34"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kern="1200" baseline="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2/3/2022 7:46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5251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2/3/2022 7:46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679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Lino</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900" b="1" spc="0">
              <a:ln>
                <a:noFill/>
              </a:ln>
              <a:solidFill>
                <a:schemeClr val="bg2"/>
              </a:solidFill>
              <a:latin typeface="Segoe UI Light" charset="0"/>
              <a:cs typeface="Segoe UI Light"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900" b="1" spc="0">
                <a:ln>
                  <a:noFill/>
                </a:ln>
                <a:solidFill>
                  <a:schemeClr val="bg2"/>
                </a:solidFill>
                <a:latin typeface="Segoe UI Light" charset="0"/>
                <a:cs typeface="Segoe UI Light" charset="0"/>
              </a:rPr>
              <a:t>SQL Data Classification </a:t>
            </a:r>
            <a:r>
              <a:rPr lang="en-US" sz="900" b="0" spc="0">
                <a:ln>
                  <a:noFill/>
                </a:ln>
                <a:solidFill>
                  <a:schemeClr val="bg2"/>
                </a:solidFill>
                <a:latin typeface="Segoe UI Light" charset="0"/>
                <a:cs typeface="Segoe UI Light" charset="0"/>
              </a:rPr>
              <a:t>is</a:t>
            </a:r>
            <a:r>
              <a:rPr lang="en-US" sz="900" b="1" spc="0">
                <a:ln>
                  <a:noFill/>
                </a:ln>
                <a:solidFill>
                  <a:schemeClr val="bg2"/>
                </a:solidFill>
                <a:latin typeface="Segoe UI Light" charset="0"/>
                <a:cs typeface="Segoe UI Light" charset="0"/>
              </a:rPr>
              <a:t> </a:t>
            </a:r>
            <a:r>
              <a:rPr lang="en-US" sz="900" b="0" spc="0">
                <a:ln>
                  <a:noFill/>
                </a:ln>
                <a:solidFill>
                  <a:schemeClr val="bg2"/>
                </a:solidFill>
                <a:latin typeface="Segoe UI Light" charset="0"/>
                <a:cs typeface="Segoe UI Light" charset="0"/>
              </a:rPr>
              <a:t>a</a:t>
            </a:r>
            <a:r>
              <a:rPr lang="en-US" sz="900" b="1" spc="0">
                <a:ln>
                  <a:noFill/>
                </a:ln>
                <a:solidFill>
                  <a:schemeClr val="bg2"/>
                </a:solidFill>
                <a:latin typeface="Segoe UI Light" charset="0"/>
                <a:cs typeface="Segoe UI Light" charset="0"/>
              </a:rPr>
              <a:t> </a:t>
            </a:r>
            <a:r>
              <a:rPr lang="en-US" sz="900" spc="0">
                <a:ln>
                  <a:noFill/>
                </a:ln>
                <a:solidFill>
                  <a:schemeClr val="bg2"/>
                </a:solidFill>
                <a:latin typeface="Segoe UI Light" charset="0"/>
                <a:cs typeface="Segoe UI Light" charset="0"/>
              </a:rPr>
              <a:t>new </a:t>
            </a:r>
            <a:r>
              <a:rPr lang="en-US" sz="900" kern="1200">
                <a:solidFill>
                  <a:schemeClr val="tx1"/>
                </a:solidFill>
                <a:effectLst/>
                <a:latin typeface="Segoe UI Light" pitchFamily="34" charset="0"/>
                <a:ea typeface="+mn-ea"/>
                <a:cs typeface="+mn-cs"/>
              </a:rPr>
              <a:t>feature in the Public Preview, that:   </a:t>
            </a:r>
          </a:p>
          <a:p>
            <a:pPr marL="228600" lvl="0" indent="-228600" fontAlgn="ctr">
              <a:buFont typeface="+mj-lt"/>
              <a:buAutoNum type="arabicPeriod"/>
            </a:pPr>
            <a:r>
              <a:rPr lang="en-US" sz="900" b="1" kern="1200">
                <a:solidFill>
                  <a:schemeClr val="tx1"/>
                </a:solidFill>
                <a:effectLst/>
                <a:latin typeface="Segoe UI Light" pitchFamily="34" charset="0"/>
                <a:ea typeface="+mn-ea"/>
                <a:cs typeface="+mn-cs"/>
              </a:rPr>
              <a:t>Automatically discovers </a:t>
            </a:r>
            <a:r>
              <a:rPr lang="en-US" sz="900" kern="1200">
                <a:solidFill>
                  <a:schemeClr val="tx1"/>
                </a:solidFill>
                <a:effectLst/>
                <a:latin typeface="Segoe UI Light" pitchFamily="34" charset="0"/>
                <a:ea typeface="+mn-ea"/>
                <a:cs typeface="+mn-cs"/>
              </a:rPr>
              <a:t>columns containing potentially sensitive data</a:t>
            </a:r>
          </a:p>
          <a:p>
            <a:pPr marL="228600" lvl="0" indent="-228600" fontAlgn="ctr">
              <a:buFont typeface="+mj-lt"/>
              <a:buAutoNum type="arabicPeriod"/>
            </a:pPr>
            <a:r>
              <a:rPr lang="en-US" sz="900" kern="1200">
                <a:solidFill>
                  <a:schemeClr val="tx1"/>
                </a:solidFill>
                <a:effectLst/>
                <a:latin typeface="Segoe UI Light" pitchFamily="34" charset="0"/>
                <a:ea typeface="+mn-ea"/>
                <a:cs typeface="+mn-cs"/>
              </a:rPr>
              <a:t>It provides a simple way to </a:t>
            </a:r>
            <a:r>
              <a:rPr lang="en-US" sz="900" b="1" kern="1200">
                <a:solidFill>
                  <a:schemeClr val="tx1"/>
                </a:solidFill>
                <a:effectLst/>
                <a:latin typeface="Segoe UI Light" pitchFamily="34" charset="0"/>
                <a:ea typeface="+mn-ea"/>
                <a:cs typeface="+mn-cs"/>
              </a:rPr>
              <a:t>review</a:t>
            </a:r>
            <a:r>
              <a:rPr lang="en-US" sz="900" kern="1200">
                <a:solidFill>
                  <a:schemeClr val="tx1"/>
                </a:solidFill>
                <a:effectLst/>
                <a:latin typeface="Segoe UI Light" pitchFamily="34" charset="0"/>
                <a:ea typeface="+mn-ea"/>
                <a:cs typeface="+mn-cs"/>
              </a:rPr>
              <a:t> and </a:t>
            </a:r>
            <a:r>
              <a:rPr lang="en-US" sz="900" b="1" kern="1200">
                <a:solidFill>
                  <a:schemeClr val="tx1"/>
                </a:solidFill>
                <a:effectLst/>
                <a:latin typeface="Segoe UI Light" pitchFamily="34" charset="0"/>
                <a:ea typeface="+mn-ea"/>
                <a:cs typeface="+mn-cs"/>
              </a:rPr>
              <a:t>apply</a:t>
            </a:r>
            <a:r>
              <a:rPr lang="en-US" sz="900" kern="1200">
                <a:solidFill>
                  <a:schemeClr val="tx1"/>
                </a:solidFill>
                <a:effectLst/>
                <a:latin typeface="Segoe UI Light" pitchFamily="34" charset="0"/>
                <a:ea typeface="+mn-ea"/>
                <a:cs typeface="+mn-cs"/>
              </a:rPr>
              <a:t> the </a:t>
            </a:r>
            <a:r>
              <a:rPr lang="en-US" sz="900" b="1" kern="1200">
                <a:solidFill>
                  <a:schemeClr val="tx1"/>
                </a:solidFill>
                <a:effectLst/>
                <a:latin typeface="Segoe UI Light" pitchFamily="34" charset="0"/>
                <a:ea typeface="+mn-ea"/>
                <a:cs typeface="+mn-cs"/>
              </a:rPr>
              <a:t>classification recommendations </a:t>
            </a:r>
            <a:r>
              <a:rPr lang="en-US" sz="900" b="0" kern="1200">
                <a:solidFill>
                  <a:schemeClr val="tx1"/>
                </a:solidFill>
                <a:effectLst/>
                <a:latin typeface="Segoe UI Light" pitchFamily="34" charset="0"/>
                <a:ea typeface="+mn-ea"/>
                <a:cs typeface="+mn-cs"/>
              </a:rPr>
              <a:t>through</a:t>
            </a:r>
            <a:r>
              <a:rPr lang="en-US" sz="900" kern="1200">
                <a:solidFill>
                  <a:schemeClr val="tx1"/>
                </a:solidFill>
                <a:effectLst/>
                <a:latin typeface="Segoe UI Light" pitchFamily="34" charset="0"/>
                <a:ea typeface="+mn-ea"/>
                <a:cs typeface="+mn-cs"/>
              </a:rPr>
              <a:t> the Azure portal.</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The sensitive data labels are </a:t>
            </a:r>
            <a:r>
              <a:rPr lang="en-US" sz="900" b="1" kern="1200">
                <a:solidFill>
                  <a:schemeClr val="tx1"/>
                </a:solidFill>
                <a:effectLst/>
                <a:latin typeface="Segoe UI Light" pitchFamily="34" charset="0"/>
                <a:ea typeface="+mn-ea"/>
                <a:cs typeface="+mn-cs"/>
              </a:rPr>
              <a:t>persisted in the database </a:t>
            </a:r>
            <a:r>
              <a:rPr lang="en-US" sz="900" b="0" kern="1200">
                <a:solidFill>
                  <a:schemeClr val="tx1"/>
                </a:solidFill>
                <a:effectLst/>
                <a:latin typeface="Segoe UI Light" pitchFamily="34" charset="0"/>
                <a:ea typeface="+mn-ea"/>
                <a:cs typeface="+mn-cs"/>
              </a:rPr>
              <a:t>(metadata attributes) and</a:t>
            </a:r>
            <a:r>
              <a:rPr lang="en-US" sz="900" b="1" kern="1200">
                <a:solidFill>
                  <a:schemeClr val="tx1"/>
                </a:solidFill>
                <a:effectLst/>
                <a:latin typeface="Segoe UI Light" pitchFamily="34" charset="0"/>
                <a:ea typeface="+mn-ea"/>
                <a:cs typeface="+mn-cs"/>
              </a:rPr>
              <a:t> </a:t>
            </a:r>
            <a:r>
              <a:rPr lang="en-US" sz="900" b="0" kern="1200">
                <a:solidFill>
                  <a:schemeClr val="tx1"/>
                </a:solidFill>
                <a:effectLst/>
                <a:latin typeface="Segoe UI Light" pitchFamily="34" charset="0"/>
                <a:ea typeface="+mn-ea"/>
                <a:cs typeface="+mn-cs"/>
              </a:rPr>
              <a:t>it </a:t>
            </a:r>
            <a:r>
              <a:rPr lang="en-US" sz="900" b="1">
                <a:solidFill>
                  <a:srgbClr val="FFFFFF"/>
                </a:solidFill>
              </a:rPr>
              <a:t>audits</a:t>
            </a:r>
            <a:r>
              <a:rPr lang="en-US" sz="900" b="0">
                <a:solidFill>
                  <a:srgbClr val="FFFFFF"/>
                </a:solidFill>
              </a:rPr>
              <a:t> and </a:t>
            </a:r>
            <a:r>
              <a:rPr lang="en-US" sz="900" b="1">
                <a:solidFill>
                  <a:srgbClr val="FFFFFF"/>
                </a:solidFill>
              </a:rPr>
              <a:t>detects </a:t>
            </a:r>
            <a:r>
              <a:rPr lang="en-US" sz="900">
                <a:solidFill>
                  <a:srgbClr val="FFFFFF"/>
                </a:solidFill>
              </a:rPr>
              <a:t>access to the sensitive data.</a:t>
            </a:r>
          </a:p>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sz="900">
                <a:solidFill>
                  <a:srgbClr val="FFFFFF"/>
                </a:solidFill>
              </a:rPr>
              <a:t>We offer </a:t>
            </a:r>
            <a:r>
              <a:rPr lang="en-US" sz="900" b="1" kern="1200">
                <a:solidFill>
                  <a:schemeClr val="tx1"/>
                </a:solidFill>
                <a:effectLst/>
                <a:latin typeface="Segoe UI Light" pitchFamily="34" charset="0"/>
                <a:ea typeface="+mn-ea"/>
                <a:cs typeface="+mn-cs"/>
              </a:rPr>
              <a:t>built-in set of labels and information types, </a:t>
            </a:r>
            <a:r>
              <a:rPr lang="en-US" sz="900" b="0" kern="1200">
                <a:solidFill>
                  <a:schemeClr val="tx1"/>
                </a:solidFill>
                <a:effectLst/>
                <a:latin typeface="Segoe UI Light" pitchFamily="34" charset="0"/>
                <a:ea typeface="+mn-ea"/>
                <a:cs typeface="+mn-cs"/>
              </a:rPr>
              <a:t>however customers can chose to define </a:t>
            </a:r>
            <a:r>
              <a:rPr lang="en-US" sz="900" b="1" kern="1200">
                <a:solidFill>
                  <a:schemeClr val="tx1"/>
                </a:solidFill>
                <a:effectLst/>
                <a:latin typeface="Segoe UI Light" pitchFamily="34" charset="0"/>
                <a:ea typeface="+mn-ea"/>
                <a:cs typeface="+mn-cs"/>
              </a:rPr>
              <a:t>custom labels </a:t>
            </a:r>
            <a:r>
              <a:rPr lang="en-US" sz="900" kern="1200">
                <a:solidFill>
                  <a:schemeClr val="tx1"/>
                </a:solidFill>
                <a:effectLst/>
                <a:latin typeface="Segoe UI Light" pitchFamily="34" charset="0"/>
                <a:ea typeface="+mn-ea"/>
                <a:cs typeface="+mn-cs"/>
              </a:rPr>
              <a:t>across Azure tenant using </a:t>
            </a:r>
            <a:r>
              <a:rPr lang="en-US" sz="900" u="sng" kern="1200">
                <a:solidFill>
                  <a:schemeClr val="tx1"/>
                </a:solidFill>
                <a:effectLst/>
                <a:latin typeface="Segoe UI Light" pitchFamily="34" charset="0"/>
                <a:ea typeface="+mn-ea"/>
                <a:cs typeface="+mn-cs"/>
                <a:hlinkClick r:id="rId3"/>
              </a:rPr>
              <a:t>Azure Security Center</a:t>
            </a:r>
            <a:endParaRPr lang="en-US" sz="900"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2/3/2022 7:46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432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https://docs.microsoft.com/en-us/sql/t-sql/statements/grant-object-permissions-transact-sql?view=sql-server-2017</a:t>
            </a: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86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https://docs.microsoft.com/en-us/azure/synapse-analytics/spark/apache-spark-secure-credentials-with-tokenlibrary?pivots=programming-language-python</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108</a:t>
            </a:fld>
            <a:endParaRPr lang="en-US"/>
          </a:p>
        </p:txBody>
      </p:sp>
    </p:spTree>
    <p:extLst>
      <p:ext uri="{BB962C8B-B14F-4D97-AF65-F5344CB8AC3E}">
        <p14:creationId xmlns:p14="http://schemas.microsoft.com/office/powerpoint/2010/main" val="33047078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2/3/2022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48418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663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099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0203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87181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2113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283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29194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18481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312920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82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959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3249910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4659984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56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1293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0019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8060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95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53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6852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9432111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2571569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80973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33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362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41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16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898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066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661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899551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10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232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78272890"/>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85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364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8756304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60622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177576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713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83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34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5067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368932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8966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571837"/>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614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17937345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52154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270988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22191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532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02101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25473451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48053"/>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80192620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734464841"/>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72732793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095333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828320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6992451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82157309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054981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7402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7606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787521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669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6327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602324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17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91075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16926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347260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43123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024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D85A-B5D3-4BE6-AA80-723E26BB049C}"/>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02411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3736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4786380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57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382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496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78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84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0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100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2927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49837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2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448135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740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909601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1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042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5140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36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373905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507606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55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86365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3056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27862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116324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33029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1980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tags" Target="../tags/tag8.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emf"/><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theme" Target="../theme/theme4.xml"/><Relationship Id="rId1" Type="http://schemas.openxmlformats.org/officeDocument/2006/relationships/slideLayout" Target="../slideLayouts/slideLayout73.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66" Type="http://schemas.openxmlformats.org/officeDocument/2006/relationships/slideLayout" Target="../slideLayouts/slideLayout139.xml"/><Relationship Id="rId74" Type="http://schemas.openxmlformats.org/officeDocument/2006/relationships/slideLayout" Target="../slideLayouts/slideLayout147.xml"/><Relationship Id="rId5" Type="http://schemas.openxmlformats.org/officeDocument/2006/relationships/slideLayout" Target="../slideLayouts/slideLayout78.xml"/><Relationship Id="rId61" Type="http://schemas.openxmlformats.org/officeDocument/2006/relationships/slideLayout" Target="../slideLayouts/slideLayout134.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image" Target="../media/image5.emf"/><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theme" Target="../theme/theme5.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2" Type="http://schemas.openxmlformats.org/officeDocument/2006/relationships/slideLayout" Target="../slideLayouts/slideLayout75.xml"/><Relationship Id="rId29"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image" Target="../media/image20.emf"/><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theme" Target="../theme/theme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7"/>
          <a:stretch>
            <a:fillRect/>
          </a:stretch>
        </p:blipFill>
        <p:spPr>
          <a:xfrm rot="5400000">
            <a:off x="9208748" y="2991033"/>
            <a:ext cx="6858623" cy="876557"/>
          </a:xfrm>
          <a:prstGeom prst="rect">
            <a:avLst/>
          </a:prstGeom>
        </p:spPr>
      </p:pic>
    </p:spTree>
    <p:custDataLst>
      <p:tags r:id="rId45"/>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735"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30" r:id="rId38"/>
    <p:sldLayoutId id="2147483731" r:id="rId39"/>
    <p:sldLayoutId id="2147483732" r:id="rId40"/>
    <p:sldLayoutId id="2147483729" r:id="rId41"/>
    <p:sldLayoutId id="2147483733" r:id="rId42"/>
    <p:sldLayoutId id="2147483734" r:id="rId43"/>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920649052"/>
      </p:ext>
    </p:extLst>
  </p:cSld>
  <p:clrMap bg1="lt1" tx1="dk1" bg2="lt2" tx2="dk2" accent1="accent1" accent2="accent2" accent3="accent3" accent4="accent4" accent5="accent5" accent6="accent6" hlink="hlink" folHlink="folHlink"/>
  <p:sldLayoutIdLst>
    <p:sldLayoutId id="2147483737"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015709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2408422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7.xml"/></Relationships>
</file>

<file path=ppt/slides/_rels/slide107.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notesSlide" Target="../notesSlides/notesSlide81.xml"/><Relationship Id="rId1" Type="http://schemas.openxmlformats.org/officeDocument/2006/relationships/slideLayout" Target="../slideLayouts/slideLayout67.xml"/><Relationship Id="rId5" Type="http://schemas.openxmlformats.org/officeDocument/2006/relationships/image" Target="../media/image194.emf"/><Relationship Id="rId4" Type="http://schemas.openxmlformats.org/officeDocument/2006/relationships/image" Target="../media/image133.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0.xml"/><Relationship Id="rId1" Type="http://schemas.openxmlformats.org/officeDocument/2006/relationships/tags" Target="../tags/tag50.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image" Target="../media/image79.jpeg"/><Relationship Id="rId1" Type="http://schemas.openxmlformats.org/officeDocument/2006/relationships/slideLayout" Target="../slideLayouts/slideLayout68.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ags" Target="../tags/tag45.xml"/><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4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70.svg"/><Relationship Id="rId5" Type="http://schemas.openxmlformats.org/officeDocument/2006/relationships/image" Target="../media/image72.png"/><Relationship Id="rId4" Type="http://schemas.openxmlformats.org/officeDocument/2006/relationships/image" Target="../media/image68.sv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6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4.xml"/><Relationship Id="rId1" Type="http://schemas.openxmlformats.org/officeDocument/2006/relationships/slideLayout" Target="../slideLayouts/slideLayout12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emf"/><Relationship Id="rId14" Type="http://schemas.openxmlformats.org/officeDocument/2006/relationships/image" Target="../media/image65.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71.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48.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0.xml"/><Relationship Id="rId1" Type="http://schemas.openxmlformats.org/officeDocument/2006/relationships/tags" Target="../tags/tag49.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6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67.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4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84.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17.png"/><Relationship Id="rId7"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41.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18.svg"/><Relationship Id="rId9" Type="http://schemas.openxmlformats.org/officeDocument/2006/relationships/image" Target="../media/image126.png"/></Relationships>
</file>

<file path=ppt/slides/_rels/slide85.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17.png"/><Relationship Id="rId7"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130.sv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emf"/><Relationship Id="rId7" Type="http://schemas.openxmlformats.org/officeDocument/2006/relationships/image" Target="../media/image136.png"/><Relationship Id="rId2" Type="http://schemas.openxmlformats.org/officeDocument/2006/relationships/notesSlide" Target="../notesSlides/notesSlide64.xml"/><Relationship Id="rId1" Type="http://schemas.openxmlformats.org/officeDocument/2006/relationships/slideLayout" Target="../slideLayouts/slideLayout67.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17.png"/><Relationship Id="rId9" Type="http://schemas.openxmlformats.org/officeDocument/2006/relationships/image" Target="../media/image13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8.xml"/><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7.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6.xml"/><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17.png"/><Relationship Id="rId7" Type="http://schemas.openxmlformats.org/officeDocument/2006/relationships/image" Target="../media/image146.png"/><Relationship Id="rId2" Type="http://schemas.openxmlformats.org/officeDocument/2006/relationships/notesSlide" Target="../notesSlides/notesSlide67.xml"/><Relationship Id="rId1" Type="http://schemas.openxmlformats.org/officeDocument/2006/relationships/slideLayout" Target="../slideLayouts/slideLayout69.xml"/><Relationship Id="rId6" Type="http://schemas.openxmlformats.org/officeDocument/2006/relationships/image" Target="../media/image145.png"/><Relationship Id="rId5" Type="http://schemas.microsoft.com/office/2017/06/relationships/model3d" Target="../media/model3d1.glb"/><Relationship Id="rId10" Type="http://schemas.openxmlformats.org/officeDocument/2006/relationships/image" Target="../media/image149.png"/><Relationship Id="rId4" Type="http://schemas.openxmlformats.org/officeDocument/2006/relationships/image" Target="../media/image134.svg"/><Relationship Id="rId9" Type="http://schemas.openxmlformats.org/officeDocument/2006/relationships/image" Target="../media/image148.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8.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jpeg"/><Relationship Id="rId26" Type="http://schemas.openxmlformats.org/officeDocument/2006/relationships/image" Target="../media/image173.png"/><Relationship Id="rId3" Type="http://schemas.openxmlformats.org/officeDocument/2006/relationships/image" Target="../media/image150.png"/><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5" Type="http://schemas.openxmlformats.org/officeDocument/2006/relationships/image" Target="../media/image172.png"/><Relationship Id="rId2" Type="http://schemas.openxmlformats.org/officeDocument/2006/relationships/notesSlide" Target="../notesSlides/notesSlide69.xml"/><Relationship Id="rId16" Type="http://schemas.openxmlformats.org/officeDocument/2006/relationships/image" Target="../media/image163.jpeg"/><Relationship Id="rId20" Type="http://schemas.openxmlformats.org/officeDocument/2006/relationships/image" Target="../media/image167.png"/><Relationship Id="rId29" Type="http://schemas.openxmlformats.org/officeDocument/2006/relationships/image" Target="../media/image176.png"/><Relationship Id="rId1" Type="http://schemas.openxmlformats.org/officeDocument/2006/relationships/slideLayout" Target="../slideLayouts/slideLayout69.xml"/><Relationship Id="rId6" Type="http://schemas.openxmlformats.org/officeDocument/2006/relationships/image" Target="../media/image153.png"/><Relationship Id="rId11" Type="http://schemas.openxmlformats.org/officeDocument/2006/relationships/image" Target="../media/image158.png"/><Relationship Id="rId24" Type="http://schemas.openxmlformats.org/officeDocument/2006/relationships/image" Target="../media/image171.gif"/><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28" Type="http://schemas.openxmlformats.org/officeDocument/2006/relationships/image" Target="../media/image175.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jpeg"/><Relationship Id="rId22" Type="http://schemas.openxmlformats.org/officeDocument/2006/relationships/image" Target="../media/image169.png"/><Relationship Id="rId27" Type="http://schemas.openxmlformats.org/officeDocument/2006/relationships/image" Target="../media/image174.png"/><Relationship Id="rId30" Type="http://schemas.openxmlformats.org/officeDocument/2006/relationships/image" Target="../media/image177.png"/></Relationships>
</file>

<file path=ppt/slides/_rels/slide96.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78.png"/><Relationship Id="rId7" Type="http://schemas.openxmlformats.org/officeDocument/2006/relationships/image" Target="../media/image182.emf"/><Relationship Id="rId2" Type="http://schemas.openxmlformats.org/officeDocument/2006/relationships/notesSlide" Target="../notesSlides/notesSlide70.xml"/><Relationship Id="rId1" Type="http://schemas.openxmlformats.org/officeDocument/2006/relationships/slideLayout" Target="../slideLayouts/slideLayout67.xml"/><Relationship Id="rId6" Type="http://schemas.openxmlformats.org/officeDocument/2006/relationships/image" Target="../media/image181.emf"/><Relationship Id="rId11" Type="http://schemas.openxmlformats.org/officeDocument/2006/relationships/image" Target="../media/image134.svg"/><Relationship Id="rId5" Type="http://schemas.openxmlformats.org/officeDocument/2006/relationships/image" Target="../media/image180.emf"/><Relationship Id="rId10" Type="http://schemas.openxmlformats.org/officeDocument/2006/relationships/image" Target="../media/image117.png"/><Relationship Id="rId4" Type="http://schemas.openxmlformats.org/officeDocument/2006/relationships/image" Target="../media/image179.emf"/><Relationship Id="rId9" Type="http://schemas.openxmlformats.org/officeDocument/2006/relationships/image" Target="../media/image184.emf"/></Relationships>
</file>

<file path=ppt/slides/_rels/slide97.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34.svg"/><Relationship Id="rId2" Type="http://schemas.openxmlformats.org/officeDocument/2006/relationships/notesSlide" Target="../notesSlides/notesSlide71.xml"/><Relationship Id="rId1" Type="http://schemas.openxmlformats.org/officeDocument/2006/relationships/slideLayout" Target="../slideLayouts/slideLayout67.xml"/><Relationship Id="rId6" Type="http://schemas.openxmlformats.org/officeDocument/2006/relationships/image" Target="../media/image117.png"/><Relationship Id="rId5" Type="http://schemas.openxmlformats.org/officeDocument/2006/relationships/image" Target="../media/image187.svg"/><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2.xml"/><Relationship Id="rId1" Type="http://schemas.openxmlformats.org/officeDocument/2006/relationships/slideLayout" Target="../slideLayouts/slideLayout67.xml"/><Relationship Id="rId4" Type="http://schemas.openxmlformats.org/officeDocument/2006/relationships/image" Target="../media/image18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C66993-3636-47D9-98FC-2F3FF1F09CE8}"/>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2</a:t>
            </a:r>
          </a:p>
        </p:txBody>
      </p:sp>
      <p:sp>
        <p:nvSpPr>
          <p:cNvPr id="7" name="Title 1">
            <a:extLst>
              <a:ext uri="{FF2B5EF4-FFF2-40B4-BE49-F238E27FC236}">
                <a16:creationId xmlns:a16="http://schemas.microsoft.com/office/drawing/2014/main" id="{0A30340C-6616-48B0-8BCA-6D244747B74B}"/>
              </a:ext>
            </a:extLst>
          </p:cNvPr>
          <p:cNvSpPr txBox="1">
            <a:spLocks/>
          </p:cNvSpPr>
          <p:nvPr/>
        </p:nvSpPr>
        <p:spPr>
          <a:xfrm>
            <a:off x="429543" y="2105561"/>
            <a:ext cx="7452585" cy="2954655"/>
          </a:xfrm>
          <a:prstGeom prst="rect">
            <a:avLst/>
          </a:prstGeom>
          <a:noFill/>
        </p:spPr>
        <p:txBody>
          <a:bodyPr vert="horz" wrap="square" lIns="0" tIns="0" rIns="0" bIns="182880" rtlCol="0" anchor="t" anchorCtr="0">
            <a:spAutoFit/>
          </a:bodyPr>
          <a:lstStyle>
            <a:lvl1pPr algn="l" defTabSz="932563" rtl="0" eaLnBrk="1" latinLnBrk="0" hangingPunct="1">
              <a:lnSpc>
                <a:spcPct val="100000"/>
              </a:lnSpc>
              <a:spcBef>
                <a:spcPct val="0"/>
              </a:spcBef>
              <a:buNone/>
              <a:defRPr lang="en-US" sz="5294" b="0" strike="noStrike" kern="1200" cap="none" spc="-147" baseline="0">
                <a:ln w="3175">
                  <a:noFill/>
                </a:ln>
                <a:solidFill>
                  <a:schemeClr val="tx1"/>
                </a:solidFill>
                <a:effectLst/>
                <a:latin typeface="+mj-lt"/>
                <a:ea typeface="+mn-ea"/>
                <a:cs typeface="Segoe UI" pitchFamily="34" charset="0"/>
              </a:defRPr>
            </a:lvl1pPr>
          </a:lstStyle>
          <a:p>
            <a:br>
              <a:rPr lang="en-US" sz="4800" dirty="0"/>
            </a:br>
            <a:r>
              <a:rPr lang="en-US" sz="4800" dirty="0"/>
              <a:t>Azure Synapse Analytics</a:t>
            </a:r>
            <a:br>
              <a:rPr lang="en-US" sz="4800" dirty="0"/>
            </a:br>
            <a:r>
              <a:rPr lang="en-US" sz="2800" spc="0" dirty="0">
                <a:solidFill>
                  <a:srgbClr val="50E6FF"/>
                </a:solidFill>
              </a:rPr>
              <a:t>Technical Boot Camp</a:t>
            </a:r>
            <a:br>
              <a:rPr lang="en-US" sz="2800" spc="0" dirty="0">
                <a:solidFill>
                  <a:srgbClr val="50E6FF"/>
                </a:solidFill>
              </a:rPr>
            </a:br>
            <a:br>
              <a:rPr lang="en-US" sz="2800" spc="0" dirty="0">
                <a:solidFill>
                  <a:srgbClr val="50E6FF"/>
                </a:solidFill>
              </a:rPr>
            </a:br>
            <a:r>
              <a:rPr lang="en-US" sz="2800" spc="0" dirty="0">
                <a:solidFill>
                  <a:srgbClr val="50E6FF"/>
                </a:solidFill>
              </a:rPr>
              <a:t>Day 2</a:t>
            </a:r>
            <a:endParaRPr lang="en-US" sz="4800" dirty="0">
              <a:solidFill>
                <a:schemeClr val="accent1"/>
              </a:solidFill>
            </a:endParaRP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758416" y="1120573"/>
            <a:ext cx="6219306" cy="3954929"/>
          </a:xfrm>
          <a:prstGeom prst="rect">
            <a:avLst/>
          </a:prstGeom>
          <a:solidFill>
            <a:schemeClr val="bg1"/>
          </a:solidFill>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partitionedOrderTable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DATE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NOT NULL,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Name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Country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CLUSTERED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COLUMNSTORE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INDEX</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OrderId</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PARTITION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RANGE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RIGHT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FOR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VALUES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'2000-01-01'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'2001-01-01'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'2002-01-01’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'2003-01-01'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'2004-01-01'</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 '2005-01-01'</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352224" y="1120573"/>
            <a:ext cx="4905740" cy="5288307"/>
          </a:xfrm>
        </p:spPr>
        <p:txBody>
          <a:bodyPr/>
          <a:lstStyle/>
          <a:p>
            <a:r>
              <a:rPr lang="en-US" dirty="0">
                <a:solidFill>
                  <a:schemeClr val="accent5"/>
                </a:solidFill>
              </a:rPr>
              <a:t>Overview</a:t>
            </a:r>
          </a:p>
          <a:p>
            <a:pPr lvl="1">
              <a:spcBef>
                <a:spcPts val="600"/>
              </a:spcBef>
            </a:pPr>
            <a:r>
              <a:rPr lang="en-US" dirty="0">
                <a:solidFill>
                  <a:schemeClr val="bg1"/>
                </a:solidFill>
              </a:rPr>
              <a:t>Table partitions divide data into smaller groups</a:t>
            </a:r>
          </a:p>
          <a:p>
            <a:pPr lvl="1">
              <a:spcBef>
                <a:spcPts val="600"/>
              </a:spcBef>
            </a:pPr>
            <a:r>
              <a:rPr lang="en-US" dirty="0">
                <a:solidFill>
                  <a:schemeClr val="bg1"/>
                </a:solidFill>
              </a:rPr>
              <a:t>In most cases, partitions are created on a date column</a:t>
            </a:r>
          </a:p>
          <a:p>
            <a:pPr lvl="1">
              <a:spcBef>
                <a:spcPts val="600"/>
              </a:spcBef>
            </a:pPr>
            <a:r>
              <a:rPr lang="en-US" dirty="0">
                <a:solidFill>
                  <a:schemeClr val="bg1"/>
                </a:solidFill>
              </a:rPr>
              <a:t>Supported on all table types</a:t>
            </a:r>
          </a:p>
          <a:p>
            <a:pPr lvl="1">
              <a:spcBef>
                <a:spcPts val="600"/>
              </a:spcBef>
            </a:pPr>
            <a:r>
              <a:rPr lang="en-US" dirty="0">
                <a:solidFill>
                  <a:schemeClr val="bg1"/>
                </a:solidFill>
              </a:rPr>
              <a:t>RANGE RIGHT – Used for time partitions</a:t>
            </a:r>
          </a:p>
          <a:p>
            <a:pPr lvl="1">
              <a:spcBef>
                <a:spcPts val="600"/>
              </a:spcBef>
              <a:spcAft>
                <a:spcPts val="1200"/>
              </a:spcAft>
            </a:pPr>
            <a:r>
              <a:rPr lang="en-US" dirty="0">
                <a:solidFill>
                  <a:schemeClr val="bg1"/>
                </a:solidFill>
              </a:rPr>
              <a:t>RANGE LEFT – Used for number partitions</a:t>
            </a:r>
          </a:p>
          <a:p>
            <a:r>
              <a:rPr lang="en-US" dirty="0">
                <a:solidFill>
                  <a:schemeClr val="accent5"/>
                </a:solidFill>
              </a:rPr>
              <a:t>Benefits</a:t>
            </a:r>
          </a:p>
          <a:p>
            <a:pPr lvl="1">
              <a:spcBef>
                <a:spcPts val="600"/>
              </a:spcBef>
            </a:pPr>
            <a:r>
              <a:rPr lang="en-US" dirty="0">
                <a:solidFill>
                  <a:schemeClr val="bg1"/>
                </a:solidFill>
              </a:rPr>
              <a:t>Improves efficiency and performance of loading and querying by limiting the scope to subset of data.</a:t>
            </a:r>
          </a:p>
          <a:p>
            <a:pPr lvl="1">
              <a:spcBef>
                <a:spcPts val="600"/>
              </a:spcBef>
            </a:pPr>
            <a:r>
              <a:rPr lang="en-US" dirty="0">
                <a:solidFill>
                  <a:schemeClr val="bg1"/>
                </a:solidFill>
              </a:rPr>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6424" y="222584"/>
            <a:ext cx="4683457" cy="739343"/>
          </a:xfrm>
        </p:spPr>
        <p:txBody>
          <a:bodyPr/>
          <a:lstStyle/>
          <a:p>
            <a:r>
              <a:rPr lang="en-US" dirty="0">
                <a:solidFill>
                  <a:schemeClr val="bg1"/>
                </a:solidFill>
              </a:rPr>
              <a:t>Tables – Partitions</a:t>
            </a:r>
          </a:p>
        </p:txBody>
      </p:sp>
    </p:spTree>
    <p:extLst>
      <p:ext uri="{BB962C8B-B14F-4D97-AF65-F5344CB8AC3E}">
        <p14:creationId xmlns:p14="http://schemas.microsoft.com/office/powerpoint/2010/main" val="34466604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Fine grained access control of specific rows in a database table.</a:t>
            </a:r>
          </a:p>
          <a:p>
            <a:pPr lvl="0">
              <a:spcBef>
                <a:spcPts val="600"/>
              </a:spcBef>
            </a:pPr>
            <a:r>
              <a:rPr lang="en-US" sz="1600" dirty="0">
                <a:solidFill>
                  <a:schemeClr val="bg1"/>
                </a:solidFill>
                <a:latin typeface="Segoe UI"/>
              </a:rPr>
              <a:t>Help prevent unauthorized access when multiple users share the same tables.</a:t>
            </a:r>
          </a:p>
          <a:p>
            <a:pPr lvl="0">
              <a:spcBef>
                <a:spcPts val="600"/>
              </a:spcBef>
            </a:pPr>
            <a:r>
              <a:rPr lang="en-US" sz="1600" dirty="0">
                <a:solidFill>
                  <a:schemeClr val="bg1"/>
                </a:solidFill>
                <a:latin typeface="Segoe UI"/>
              </a:rPr>
              <a:t>Eliminates need to implement connection filtering in multi-tenant applications.</a:t>
            </a:r>
          </a:p>
          <a:p>
            <a:pPr lvl="0">
              <a:spcBef>
                <a:spcPts val="600"/>
              </a:spcBef>
            </a:pPr>
            <a:r>
              <a:rPr lang="en-US" sz="1600" dirty="0">
                <a:solidFill>
                  <a:schemeClr val="bg1"/>
                </a:solidFill>
                <a:latin typeface="Segoe UI"/>
              </a:rPr>
              <a:t>Administer via SQL Server Management Studio or SQL Server Data Tools.</a:t>
            </a:r>
          </a:p>
          <a:p>
            <a:pPr lvl="0">
              <a:spcBef>
                <a:spcPts val="600"/>
              </a:spcBef>
            </a:pPr>
            <a:r>
              <a:rPr lang="en-US" sz="1600" dirty="0">
                <a:solidFill>
                  <a:schemeClr val="bg1"/>
                </a:solidFill>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dirty="0">
                <a:solidFill>
                  <a:schemeClr val="bg1"/>
                </a:solidFill>
              </a:rPr>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dirty="0">
                <a:solidFill>
                  <a:schemeClr val="accent5"/>
                </a:solidFill>
              </a:rPr>
              <a:t>Creating policies </a:t>
            </a:r>
          </a:p>
          <a:p>
            <a:pPr lvl="0">
              <a:spcBef>
                <a:spcPts val="600"/>
              </a:spcBef>
            </a:pPr>
            <a:r>
              <a:rPr lang="en-US" sz="1600" dirty="0">
                <a:solidFill>
                  <a:schemeClr val="bg1"/>
                </a:solidFill>
                <a:latin typeface="Segoe UI"/>
              </a:rPr>
              <a:t>Filter predicates silently filter the rows available to read operations (SELECT, UPDATE, and DELETE).</a:t>
            </a:r>
          </a:p>
          <a:p>
            <a:pPr lvl="0">
              <a:spcBef>
                <a:spcPts val="600"/>
              </a:spcBef>
            </a:pPr>
            <a:r>
              <a:rPr lang="en-US" sz="1600" dirty="0">
                <a:solidFill>
                  <a:schemeClr val="bg1"/>
                </a:solidFill>
                <a:latin typeface="Segoe UI"/>
              </a:rPr>
              <a:t>The following examples demonstrate the use of the CREATE SECURITY POLICY syntax</a:t>
            </a:r>
          </a:p>
        </p:txBody>
      </p:sp>
      <p:sp>
        <p:nvSpPr>
          <p:cNvPr id="3" name="Title 2"/>
          <p:cNvSpPr>
            <a:spLocks noGrp="1"/>
          </p:cNvSpPr>
          <p:nvPr>
            <p:ph type="title"/>
          </p:nvPr>
        </p:nvSpPr>
        <p:spPr>
          <a:xfrm>
            <a:off x="426424" y="222585"/>
            <a:ext cx="3649817" cy="739343"/>
          </a:xfrm>
        </p:spPr>
        <p:txBody>
          <a:bodyPr/>
          <a:lstStyle/>
          <a:p>
            <a:r>
              <a:rPr lang="en-US" dirty="0">
                <a:solidFill>
                  <a:schemeClr val="bg1"/>
                </a:solidFill>
              </a:rPr>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dirty="0">
                <a:solidFill>
                  <a:schemeClr val="accent5"/>
                </a:solidFill>
              </a:rPr>
              <a:t>Overview</a:t>
            </a:r>
          </a:p>
          <a:p>
            <a:pPr lvl="0">
              <a:spcBef>
                <a:spcPts val="600"/>
              </a:spcBef>
            </a:pPr>
            <a:r>
              <a:rPr lang="en-US" sz="1600" dirty="0">
                <a:solidFill>
                  <a:schemeClr val="bg1"/>
                </a:solidFill>
                <a:latin typeface="Segoe UI"/>
              </a:rPr>
              <a:t>Control access of specific columns in a database table based on customer’s group membership or execution context.</a:t>
            </a:r>
          </a:p>
          <a:p>
            <a:pPr lvl="0">
              <a:spcBef>
                <a:spcPts val="600"/>
              </a:spcBef>
            </a:pPr>
            <a:r>
              <a:rPr lang="en-US" sz="1600" dirty="0">
                <a:solidFill>
                  <a:schemeClr val="bg1"/>
                </a:solidFill>
                <a:latin typeface="Segoe UI"/>
              </a:rPr>
              <a:t>Simplifies the design and implementation of security by putting restriction logic in database tier as opposed to application tier.</a:t>
            </a:r>
          </a:p>
          <a:p>
            <a:pPr lvl="0">
              <a:spcBef>
                <a:spcPts val="600"/>
              </a:spcBef>
            </a:pPr>
            <a:r>
              <a:rPr lang="en-US" sz="1600" dirty="0">
                <a:solidFill>
                  <a:schemeClr val="bg1"/>
                </a:solidFill>
                <a:latin typeface="Segoe UI"/>
              </a:rPr>
              <a:t>Administer via GRANT T-SQL statement.</a:t>
            </a:r>
          </a:p>
          <a:p>
            <a:pPr lvl="0">
              <a:spcBef>
                <a:spcPts val="600"/>
              </a:spcBef>
            </a:pPr>
            <a:r>
              <a:rPr lang="en-US" sz="1600" dirty="0">
                <a:solidFill>
                  <a:schemeClr val="bg1"/>
                </a:solidFill>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dirty="0">
                <a:solidFill>
                  <a:schemeClr val="bg1"/>
                </a:solidFill>
              </a:rPr>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Prevent abuse of sensitive data by hiding it from users</a:t>
            </a:r>
          </a:p>
          <a:p>
            <a:pPr lvl="0">
              <a:spcBef>
                <a:spcPts val="600"/>
              </a:spcBef>
            </a:pPr>
            <a:r>
              <a:rPr lang="en-US" sz="1600" dirty="0">
                <a:solidFill>
                  <a:schemeClr val="bg1"/>
                </a:solidFill>
                <a:latin typeface="Segoe UI"/>
              </a:rPr>
              <a:t>Easy configuration in new Azure Portal</a:t>
            </a:r>
          </a:p>
          <a:p>
            <a:pPr lvl="0">
              <a:spcBef>
                <a:spcPts val="600"/>
              </a:spcBef>
            </a:pPr>
            <a:r>
              <a:rPr lang="en-US" sz="1600" dirty="0">
                <a:solidFill>
                  <a:schemeClr val="bg1"/>
                </a:solidFill>
                <a:latin typeface="Segoe UI"/>
              </a:rPr>
              <a:t>Policy-driven at table and column level, for a defined set of users</a:t>
            </a:r>
          </a:p>
          <a:p>
            <a:pPr lvl="0">
              <a:spcBef>
                <a:spcPts val="600"/>
              </a:spcBef>
            </a:pPr>
            <a:r>
              <a:rPr lang="en-US" sz="1600" dirty="0">
                <a:solidFill>
                  <a:schemeClr val="bg1"/>
                </a:solidFill>
                <a:latin typeface="Segoe UI"/>
              </a:rPr>
              <a:t>Data masking applied in real-time to query results based on policy</a:t>
            </a:r>
          </a:p>
          <a:p>
            <a:pPr lvl="0">
              <a:spcBef>
                <a:spcPts val="600"/>
              </a:spcBef>
            </a:pPr>
            <a:r>
              <a:rPr lang="en-US" sz="1600" dirty="0">
                <a:solidFill>
                  <a:schemeClr val="bg1"/>
                </a:solidFill>
                <a:latin typeface="Segoe UI"/>
              </a:rPr>
              <a:t>Multiple masking functions available, such as full or partial, for various sensitive data categories </a:t>
            </a:r>
            <a:br>
              <a:rPr lang="en-US" sz="1600" dirty="0">
                <a:solidFill>
                  <a:schemeClr val="bg1"/>
                </a:solidFill>
                <a:latin typeface="Segoe UI"/>
              </a:rPr>
            </a:br>
            <a:r>
              <a:rPr lang="en-US" sz="1600" dirty="0">
                <a:solidFill>
                  <a:schemeClr val="bg1"/>
                </a:solidFill>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a:solidFill>
            <a:schemeClr val="tx1"/>
          </a:solidFill>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grp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grp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grpFill/>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a:solidFill>
            <a:schemeClr val="bg1"/>
          </a:solidFill>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grp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extLst>
              <p:ext uri="{D42A27DB-BD31-4B8C-83A1-F6EECF244321}">
                <p14:modId xmlns:p14="http://schemas.microsoft.com/office/powerpoint/2010/main" val="1494739946"/>
              </p:ext>
            </p:extLst>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dirty="0">
                <a:solidFill>
                  <a:schemeClr val="accent5"/>
                </a:solidFill>
              </a:rPr>
              <a:t>Overview</a:t>
            </a:r>
          </a:p>
          <a:p>
            <a:pPr lvl="0"/>
            <a:r>
              <a:rPr lang="en-US" sz="1600" dirty="0">
                <a:solidFill>
                  <a:schemeClr val="bg1"/>
                </a:solidFill>
                <a:latin typeface="+mn-lt"/>
              </a:rPr>
              <a:t>It helps to implement fine-grained protection of sensitive data within a table in dedicated SQL pool. </a:t>
            </a:r>
          </a:p>
          <a:p>
            <a:pPr lvl="0"/>
            <a:r>
              <a:rPr lang="en-US" sz="1600" b="0" i="0" dirty="0">
                <a:solidFill>
                  <a:schemeClr val="bg1"/>
                </a:solidFill>
                <a:effectLst/>
                <a:latin typeface="+mn-lt"/>
              </a:rPr>
              <a:t>The data in CLE enforced columns is encrypted on disk. User need to use DECRYPTBYKEY function to decrypt it.</a:t>
            </a:r>
          </a:p>
          <a:p>
            <a:pPr lvl="0"/>
            <a:endParaRPr lang="en-US" sz="1600" dirty="0">
              <a:solidFill>
                <a:schemeClr val="bg1"/>
              </a:solidFill>
              <a:latin typeface="+mn-lt"/>
            </a:endParaRPr>
          </a:p>
          <a:p>
            <a:pPr lvl="0"/>
            <a:r>
              <a:rPr lang="en-US" sz="1600" dirty="0">
                <a:solidFill>
                  <a:schemeClr val="accent5"/>
                </a:solidFill>
                <a:latin typeface="+mn-lt"/>
              </a:rPr>
              <a:t>5 step process to set up CLE </a:t>
            </a:r>
          </a:p>
          <a:p>
            <a:pPr marL="342900" lvl="0" indent="-342900">
              <a:buAutoNum type="arabicPeriod"/>
            </a:pPr>
            <a:r>
              <a:rPr lang="en-US" sz="1600" dirty="0">
                <a:solidFill>
                  <a:schemeClr val="bg1"/>
                </a:solidFill>
                <a:latin typeface="+mn-lt"/>
              </a:rPr>
              <a:t>Create master key</a:t>
            </a:r>
          </a:p>
          <a:p>
            <a:pPr marL="342900" lvl="0" indent="-342900">
              <a:buAutoNum type="arabicPeriod"/>
            </a:pPr>
            <a:r>
              <a:rPr lang="en-US" sz="1600" dirty="0">
                <a:solidFill>
                  <a:schemeClr val="bg1"/>
                </a:solidFill>
                <a:latin typeface="+mn-lt"/>
              </a:rPr>
              <a:t>Create certificate</a:t>
            </a:r>
          </a:p>
          <a:p>
            <a:pPr marL="342900" lvl="0" indent="-342900">
              <a:buAutoNum type="arabicPeriod"/>
            </a:pPr>
            <a:r>
              <a:rPr lang="en-US" sz="1600" dirty="0">
                <a:solidFill>
                  <a:schemeClr val="bg1"/>
                </a:solidFill>
                <a:latin typeface="+mn-lt"/>
              </a:rPr>
              <a:t>Configure symmetric key for encryption</a:t>
            </a:r>
          </a:p>
          <a:p>
            <a:pPr marL="342900" lvl="0" indent="-342900">
              <a:buAutoNum type="arabicPeriod"/>
            </a:pPr>
            <a:r>
              <a:rPr lang="en-US" sz="1600" dirty="0">
                <a:solidFill>
                  <a:schemeClr val="bg1"/>
                </a:solidFill>
                <a:latin typeface="+mn-lt"/>
              </a:rPr>
              <a:t>Encrypt the column data</a:t>
            </a:r>
          </a:p>
          <a:p>
            <a:pPr marL="342900" lvl="0" indent="-342900">
              <a:buAutoNum type="arabicPeriod"/>
            </a:pPr>
            <a:r>
              <a:rPr lang="en-US" sz="1600" dirty="0">
                <a:solidFill>
                  <a:schemeClr val="bg1"/>
                </a:solidFill>
                <a:latin typeface="+mn-lt"/>
              </a:rPr>
              <a:t>Close symmetric key</a:t>
            </a:r>
          </a:p>
          <a:p>
            <a:pPr lvl="0"/>
            <a:endParaRPr lang="en-US" dirty="0">
              <a:solidFill>
                <a:schemeClr val="bg1"/>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solidFill>
            <a:schemeClr val="bg1"/>
          </a:solidFill>
          <a:ln>
            <a:solidFill>
              <a:schemeClr val="bg1"/>
            </a:solid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solidFill>
              <a:schemeClr val="bg1"/>
            </a:solid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extLst>
              <p:ext uri="{D42A27DB-BD31-4B8C-83A1-F6EECF244321}">
                <p14:modId xmlns:p14="http://schemas.microsoft.com/office/powerpoint/2010/main" val="2345011388"/>
              </p:ext>
            </p:extLst>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dirty="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090816">
                <a:tc>
                  <a:txBody>
                    <a:bodyPr/>
                    <a:lstStyle/>
                    <a:p>
                      <a:r>
                        <a:rPr lang="en-US" sz="1200" kern="1200" dirty="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dirty="0">
                          <a:solidFill>
                            <a:schemeClr val="tx1"/>
                          </a:solidFill>
                          <a:latin typeface="+mn-lt"/>
                          <a:ea typeface="+mn-ea"/>
                          <a:cs typeface="+mn-cs"/>
                        </a:rPr>
                        <a:t>User or Service Managed key management is handled by Azure, which makes it easier to obtain compliance</a:t>
                      </a:r>
                      <a:endParaRPr lang="en-US" sz="1200" kern="1200" noProof="0" dirty="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solidFill>
            <a:schemeClr val="bg1"/>
          </a:solidFill>
          <a:ln>
            <a:solidFill>
              <a:schemeClr val="bg1"/>
            </a:solidFill>
          </a:ln>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a:solidFill>
            <a:schemeClr val="bg1"/>
          </a:solidFill>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a:grpFill/>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grp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a:grpFill/>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grp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a:grpFill/>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a:solidFill>
            <a:schemeClr val="bg1"/>
          </a:solidFill>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a:grpFill/>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a:grpFill/>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grpFill/>
                <a:ln w="1905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grpFill/>
              <a:ln w="1905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dirty="0">
                <a:solidFill>
                  <a:schemeClr val="bg1"/>
                </a:solidFill>
              </a:rPr>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All customer data encrypted at rest</a:t>
            </a:r>
          </a:p>
          <a:p>
            <a:pPr lvl="0">
              <a:spcBef>
                <a:spcPts val="600"/>
              </a:spcBef>
            </a:pPr>
            <a:r>
              <a:rPr lang="en-US" sz="1600" dirty="0">
                <a:solidFill>
                  <a:schemeClr val="bg1"/>
                </a:solidFill>
                <a:latin typeface="Segoe UI"/>
              </a:rPr>
              <a:t>TDE performs real-time I/O encryption and decryption of the data and log files.</a:t>
            </a:r>
          </a:p>
          <a:p>
            <a:pPr lvl="0">
              <a:spcBef>
                <a:spcPts val="600"/>
              </a:spcBef>
            </a:pPr>
            <a:r>
              <a:rPr lang="en-US" sz="1600" dirty="0">
                <a:solidFill>
                  <a:schemeClr val="bg1"/>
                </a:solidFill>
                <a:latin typeface="Segoe UI"/>
              </a:rPr>
              <a:t>Service OR User managed keys.</a:t>
            </a:r>
          </a:p>
          <a:p>
            <a:pPr lvl="0">
              <a:spcBef>
                <a:spcPts val="600"/>
              </a:spcBef>
            </a:pPr>
            <a:r>
              <a:rPr lang="en-US" sz="1600" dirty="0">
                <a:solidFill>
                  <a:schemeClr val="bg1"/>
                </a:solidFill>
                <a:latin typeface="Segoe UI"/>
              </a:rPr>
              <a:t>Application changes kept to a minimum.</a:t>
            </a:r>
          </a:p>
          <a:p>
            <a:pPr lvl="0">
              <a:spcBef>
                <a:spcPts val="600"/>
              </a:spcBef>
            </a:pPr>
            <a:r>
              <a:rPr lang="en-US" sz="1600" dirty="0">
                <a:solidFill>
                  <a:schemeClr val="bg1"/>
                </a:solidFill>
                <a:latin typeface="Segoe UI"/>
              </a:rPr>
              <a:t>Transparent encryption/decryption of data </a:t>
            </a:r>
            <a:br>
              <a:rPr lang="en-US" sz="1600" dirty="0">
                <a:solidFill>
                  <a:schemeClr val="bg1"/>
                </a:solidFill>
                <a:latin typeface="Segoe UI"/>
              </a:rPr>
            </a:br>
            <a:r>
              <a:rPr lang="en-US" sz="1600" dirty="0">
                <a:solidFill>
                  <a:schemeClr val="bg1"/>
                </a:solidFill>
                <a:latin typeface="Segoe UI"/>
              </a:rPr>
              <a:t>in a TDE-enabled client driver.</a:t>
            </a:r>
          </a:p>
          <a:p>
            <a:pPr lvl="0">
              <a:spcBef>
                <a:spcPts val="600"/>
              </a:spcBef>
            </a:pPr>
            <a:r>
              <a:rPr lang="en-US" sz="1600" dirty="0">
                <a:solidFill>
                  <a:schemeClr val="bg1"/>
                </a:solidFill>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dirty="0">
                <a:solidFill>
                  <a:schemeClr val="bg1"/>
                </a:solidFill>
              </a:rPr>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a:solidFill>
            <a:schemeClr val="bg1"/>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dirty="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rPr>
              <a:t>MyDatabase</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dirty="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dirty="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dirty="0">
                <a:solidFill>
                  <a:schemeClr val="accent5"/>
                </a:solidFill>
              </a:rPr>
              <a:t>Key Vault</a:t>
            </a:r>
          </a:p>
          <a:p>
            <a:pPr lvl="0"/>
            <a:r>
              <a:rPr lang="en-US" dirty="0">
                <a:solidFill>
                  <a:schemeClr val="accent5"/>
                </a:solidFill>
              </a:rPr>
              <a:t>Benefits with User Managed Keys</a:t>
            </a:r>
          </a:p>
          <a:p>
            <a:pPr lvl="0">
              <a:spcBef>
                <a:spcPts val="600"/>
              </a:spcBef>
            </a:pPr>
            <a:r>
              <a:rPr lang="en-US" sz="1600" dirty="0">
                <a:solidFill>
                  <a:schemeClr val="bg1"/>
                </a:solidFill>
                <a:latin typeface="Segoe UI"/>
              </a:rPr>
              <a:t>Assume more control over who has access to your data and when.</a:t>
            </a:r>
          </a:p>
          <a:p>
            <a:pPr lvl="0">
              <a:spcBef>
                <a:spcPts val="600"/>
              </a:spcBef>
            </a:pPr>
            <a:r>
              <a:rPr lang="en-US" sz="1600" dirty="0">
                <a:solidFill>
                  <a:schemeClr val="bg1"/>
                </a:solidFill>
                <a:latin typeface="Segoe UI"/>
              </a:rPr>
              <a:t>Highly available and scalable cloud-based key store.</a:t>
            </a:r>
          </a:p>
          <a:p>
            <a:pPr lvl="0">
              <a:spcBef>
                <a:spcPts val="600"/>
              </a:spcBef>
            </a:pPr>
            <a:r>
              <a:rPr lang="en-US" sz="1600" dirty="0">
                <a:solidFill>
                  <a:schemeClr val="bg1"/>
                </a:solidFill>
                <a:latin typeface="Segoe UI"/>
              </a:rPr>
              <a:t>Central key management that allows separation of key management and data.</a:t>
            </a:r>
          </a:p>
          <a:p>
            <a:pPr lvl="0">
              <a:spcBef>
                <a:spcPts val="600"/>
              </a:spcBef>
            </a:pPr>
            <a:r>
              <a:rPr lang="en-US" sz="1600" dirty="0">
                <a:solidFill>
                  <a:schemeClr val="bg1"/>
                </a:solidFill>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solidFill>
                  <a:schemeClr val="bg1"/>
                </a:solidFill>
              </a:rPr>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a:solidFill>
            <a:schemeClr val="bg1"/>
          </a:solidFill>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a:solidFill>
            <a:schemeClr val="bg1"/>
          </a:solidFill>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a:solidFill>
            <a:schemeClr val="bg1"/>
          </a:solidFill>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grpFill/>
            <a:ln>
              <a:solidFill>
                <a:schemeClr val="bg1"/>
              </a:solidFill>
            </a:ln>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solidFill>
            <a:schemeClr val="bg1"/>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a:solidFill>
            <a:schemeClr val="bg1"/>
          </a:solidFill>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grpFill/>
            <a:ln>
              <a:solidFill>
                <a:schemeClr val="bg1"/>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bg1"/>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a:solidFill>
            <a:schemeClr val="bg1"/>
          </a:solidFill>
          <a:ln>
            <a:solidFill>
              <a:schemeClr val="bg1"/>
            </a:solidFill>
          </a:ln>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solidFill>
            <a:schemeClr val="bg1"/>
          </a:solid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bg1"/>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bg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chemeClr val="tx1"/>
                </a:soli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a:solidFill>
            <a:schemeClr val="bg1"/>
          </a:solidFill>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a:grpFill/>
            <a:ln>
              <a:solidFill>
                <a:schemeClr val="bg1"/>
              </a:solidFill>
            </a:ln>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a:solidFill>
            <a:schemeClr val="bg1"/>
          </a:solidFill>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a:grpFill/>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grpFill/>
              <a:ln>
                <a:solidFill>
                  <a:schemeClr val="bg1"/>
                </a:solid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a:grpFill/>
            <a:ln>
              <a:solidFill>
                <a:schemeClr val="bg1"/>
              </a:solidFill>
            </a:ln>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bg1"/>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8FA237-F243-4D79-88E4-5F357F0CAB10}"/>
              </a:ext>
            </a:extLst>
          </p:cNvPr>
          <p:cNvSpPr>
            <a:spLocks noGrp="1"/>
          </p:cNvSpPr>
          <p:nvPr>
            <p:ph type="title"/>
          </p:nvPr>
        </p:nvSpPr>
        <p:spPr>
          <a:xfrm>
            <a:off x="426425" y="435824"/>
            <a:ext cx="3793036" cy="443198"/>
          </a:xfrm>
        </p:spPr>
        <p:txBody>
          <a:bodyPr/>
          <a:lstStyle/>
          <a:p>
            <a:r>
              <a:rPr lang="en-US" dirty="0"/>
              <a:t>The </a:t>
            </a:r>
            <a:r>
              <a:rPr lang="en-US" dirty="0" err="1"/>
              <a:t>TokenLibrary</a:t>
            </a:r>
            <a:endParaRPr lang="en-US" dirty="0"/>
          </a:p>
        </p:txBody>
      </p:sp>
      <p:sp>
        <p:nvSpPr>
          <p:cNvPr id="6" name="TextBox 5">
            <a:extLst>
              <a:ext uri="{FF2B5EF4-FFF2-40B4-BE49-F238E27FC236}">
                <a16:creationId xmlns:a16="http://schemas.microsoft.com/office/drawing/2014/main" id="{1017D392-D843-47AE-A9D6-EF8DCBA6ADC2}"/>
              </a:ext>
            </a:extLst>
          </p:cNvPr>
          <p:cNvSpPr txBox="1"/>
          <p:nvPr/>
        </p:nvSpPr>
        <p:spPr>
          <a:xfrm>
            <a:off x="648159" y="1035586"/>
            <a:ext cx="10895682" cy="31854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Synapse uses Azure Active Directory (AAD) passthrough by default for authentication between resources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If you need to connect to a resource using other credentials than AAD, use the </a:t>
            </a: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directly.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TokenLibrary</a:t>
            </a:r>
            <a:r>
              <a:rPr lang="en-US" sz="2400" dirty="0">
                <a:gradFill>
                  <a:gsLst>
                    <a:gs pos="2917">
                      <a:schemeClr val="tx1"/>
                    </a:gs>
                    <a:gs pos="30000">
                      <a:schemeClr val="tx1"/>
                    </a:gs>
                  </a:gsLst>
                  <a:lin ang="5400000" scaled="0"/>
                </a:gradFill>
              </a:rPr>
              <a:t> simplifies the process of retrieving SAS tokens, AAD tokens, connection strings, and secrets stored in a linked service or from an Azure Key Vault.</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6EBFD73A-1140-47CE-8D9A-A7BE3B5DBF04}"/>
              </a:ext>
            </a:extLst>
          </p:cNvPr>
          <p:cNvSpPr txBox="1"/>
          <p:nvPr/>
        </p:nvSpPr>
        <p:spPr>
          <a:xfrm>
            <a:off x="521007" y="3764325"/>
            <a:ext cx="11022834" cy="2961473"/>
          </a:xfrm>
          <a:prstGeom prst="rect">
            <a:avLst/>
          </a:prstGeom>
          <a:solidFill>
            <a:schemeClr val="tx1"/>
          </a:solidFill>
        </p:spPr>
        <p:txBody>
          <a:bodyPr wrap="square">
            <a:spAutoFit/>
          </a:bodyPr>
          <a:lstStyle/>
          <a:p>
            <a:r>
              <a:rPr lang="en-US" dirty="0">
                <a:solidFill>
                  <a:schemeClr val="bg1"/>
                </a:solidFill>
              </a:rPr>
              <a:t>import sys</a:t>
            </a:r>
          </a:p>
          <a:p>
            <a:r>
              <a:rPr lang="en-US" dirty="0">
                <a:solidFill>
                  <a:schemeClr val="bg1"/>
                </a:solidFill>
              </a:rPr>
              <a:t>from </a:t>
            </a:r>
            <a:r>
              <a:rPr lang="en-US" dirty="0" err="1">
                <a:solidFill>
                  <a:schemeClr val="bg1"/>
                </a:solidFill>
              </a:rPr>
              <a:t>pyspark.sql</a:t>
            </a:r>
            <a:r>
              <a:rPr lang="en-US" dirty="0">
                <a:solidFill>
                  <a:schemeClr val="bg1"/>
                </a:solidFill>
              </a:rPr>
              <a:t> import </a:t>
            </a:r>
            <a:r>
              <a:rPr lang="en-US" dirty="0" err="1">
                <a:solidFill>
                  <a:schemeClr val="bg1"/>
                </a:solidFill>
              </a:rPr>
              <a:t>SparkSession</a:t>
            </a:r>
            <a:endParaRPr lang="en-US" dirty="0">
              <a:solidFill>
                <a:schemeClr val="bg1"/>
              </a:solidFill>
            </a:endParaRPr>
          </a:p>
          <a:p>
            <a:endParaRPr lang="en-US" dirty="0">
              <a:solidFill>
                <a:schemeClr val="bg1"/>
              </a:solidFill>
            </a:endParaRPr>
          </a:p>
          <a:p>
            <a:r>
              <a:rPr lang="en-US" dirty="0" err="1">
                <a:solidFill>
                  <a:schemeClr val="bg1"/>
                </a:solidFill>
              </a:rPr>
              <a:t>sc</a:t>
            </a:r>
            <a:r>
              <a:rPr lang="en-US" dirty="0">
                <a:solidFill>
                  <a:schemeClr val="bg1"/>
                </a:solidFill>
              </a:rPr>
              <a:t> = </a:t>
            </a:r>
            <a:r>
              <a:rPr lang="en-US" dirty="0" err="1">
                <a:solidFill>
                  <a:schemeClr val="bg1"/>
                </a:solidFill>
              </a:rPr>
              <a:t>SparkSession.builder.getOrCreate</a:t>
            </a:r>
            <a:r>
              <a:rPr lang="en-US" dirty="0">
                <a:solidFill>
                  <a:schemeClr val="bg1"/>
                </a:solidFill>
              </a:rPr>
              <a:t>()</a:t>
            </a:r>
          </a:p>
          <a:p>
            <a:r>
              <a:rPr lang="en-US" dirty="0" err="1">
                <a:solidFill>
                  <a:schemeClr val="bg1"/>
                </a:solidFill>
              </a:rPr>
              <a:t>token_library</a:t>
            </a:r>
            <a:r>
              <a:rPr lang="en-US" dirty="0">
                <a:solidFill>
                  <a:schemeClr val="bg1"/>
                </a:solidFill>
              </a:rPr>
              <a:t> = </a:t>
            </a:r>
            <a:r>
              <a:rPr lang="en-US" dirty="0" err="1">
                <a:solidFill>
                  <a:schemeClr val="bg1"/>
                </a:solidFill>
              </a:rPr>
              <a:t>sc</a:t>
            </a:r>
            <a:r>
              <a:rPr lang="en-US" dirty="0">
                <a:solidFill>
                  <a:schemeClr val="bg1"/>
                </a:solidFill>
              </a:rPr>
              <a:t>._</a:t>
            </a:r>
            <a:r>
              <a:rPr lang="en-US" dirty="0" err="1">
                <a:solidFill>
                  <a:schemeClr val="bg1"/>
                </a:solidFill>
              </a:rPr>
              <a:t>jvm.com.microsoft.azure.synapse.tokenlibrary.TokenLibrary</a:t>
            </a:r>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There is a known issue with the </a:t>
            </a:r>
            <a:r>
              <a:rPr lang="en-US" dirty="0" err="1">
                <a:solidFill>
                  <a:schemeClr val="bg1"/>
                </a:solidFill>
              </a:rPr>
              <a:t>mssparkutils</a:t>
            </a:r>
            <a:r>
              <a:rPr lang="en-US" dirty="0">
                <a:solidFill>
                  <a:schemeClr val="bg1"/>
                </a:solidFill>
              </a:rPr>
              <a:t> library, so we will use an alternate way</a:t>
            </a:r>
          </a:p>
          <a:p>
            <a:r>
              <a:rPr lang="en-US" dirty="0">
                <a:solidFill>
                  <a:schemeClr val="bg1"/>
                </a:solidFill>
              </a:rPr>
              <a:t># </a:t>
            </a:r>
            <a:r>
              <a:rPr lang="en-US" dirty="0" err="1">
                <a:solidFill>
                  <a:schemeClr val="bg1"/>
                </a:solidFill>
              </a:rPr>
              <a:t>user_password</a:t>
            </a:r>
            <a:r>
              <a:rPr lang="en-US" dirty="0">
                <a:solidFill>
                  <a:schemeClr val="bg1"/>
                </a:solidFill>
              </a:rPr>
              <a:t> = </a:t>
            </a:r>
            <a:r>
              <a:rPr lang="en-US" dirty="0" err="1">
                <a:solidFill>
                  <a:schemeClr val="bg1"/>
                </a:solidFill>
              </a:rPr>
              <a:t>mssparkutils.credentials.getSecret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a:t>
            </a:r>
          </a:p>
          <a:p>
            <a:r>
              <a:rPr lang="en-US" dirty="0" err="1">
                <a:solidFill>
                  <a:schemeClr val="bg1"/>
                </a:solidFill>
              </a:rPr>
              <a:t>user_password</a:t>
            </a:r>
            <a:r>
              <a:rPr lang="en-US" dirty="0">
                <a:solidFill>
                  <a:schemeClr val="bg1"/>
                </a:solidFill>
              </a:rPr>
              <a:t> = </a:t>
            </a:r>
            <a:r>
              <a:rPr lang="en-US" dirty="0" err="1">
                <a:solidFill>
                  <a:schemeClr val="bg1"/>
                </a:solidFill>
              </a:rPr>
              <a:t>token_library.getSecret</a:t>
            </a:r>
            <a:r>
              <a:rPr lang="en-US" dirty="0">
                <a:solidFill>
                  <a:schemeClr val="bg1"/>
                </a:solidFill>
              </a:rPr>
              <a:t>('</a:t>
            </a:r>
            <a:r>
              <a:rPr lang="en-US" dirty="0" err="1">
                <a:solidFill>
                  <a:schemeClr val="bg1"/>
                </a:solidFill>
              </a:rPr>
              <a:t>key_vault_name</a:t>
            </a:r>
            <a:r>
              <a:rPr lang="en-US" dirty="0">
                <a:solidFill>
                  <a:schemeClr val="bg1"/>
                </a:solidFill>
              </a:rPr>
              <a:t>', '</a:t>
            </a:r>
            <a:r>
              <a:rPr lang="en-US" dirty="0" err="1">
                <a:solidFill>
                  <a:schemeClr val="bg1"/>
                </a:solidFill>
              </a:rPr>
              <a:t>secret_name</a:t>
            </a:r>
            <a:r>
              <a:rPr lang="en-US" dirty="0">
                <a:solidFill>
                  <a:schemeClr val="bg1"/>
                </a:solidFill>
              </a:rPr>
              <a:t>', '</a:t>
            </a:r>
            <a:r>
              <a:rPr lang="en-US" dirty="0" err="1">
                <a:solidFill>
                  <a:schemeClr val="bg1"/>
                </a:solidFill>
              </a:rPr>
              <a:t>key_vault_linked_service_name</a:t>
            </a:r>
            <a:r>
              <a:rPr lang="en-US" dirty="0">
                <a:solidFill>
                  <a:schemeClr val="bg1"/>
                </a:solidFill>
              </a:rPr>
              <a:t>')</a:t>
            </a:r>
          </a:p>
        </p:txBody>
      </p:sp>
    </p:spTree>
    <p:extLst>
      <p:ext uri="{BB962C8B-B14F-4D97-AF65-F5344CB8AC3E}">
        <p14:creationId xmlns:p14="http://schemas.microsoft.com/office/powerpoint/2010/main" val="159973538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CC533FFB-4F85-4C7B-903C-AADA23ADE287}"/>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CC99F7C1-012B-49B2-834D-F6E60F5A9FE4}"/>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05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39025" y="1313450"/>
            <a:ext cx="3202932" cy="305918"/>
          </a:xfrm>
        </p:spPr>
        <p:txBody>
          <a:bodyPr/>
          <a:lstStyle/>
          <a:p>
            <a:pPr>
              <a:spcBef>
                <a:spcPts val="600"/>
              </a:spcBef>
            </a:pPr>
            <a:r>
              <a:rPr lang="en-US" sz="1961" dirty="0">
                <a:solidFill>
                  <a:schemeClr val="accent5"/>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solidFill>
                  <a:schemeClr val="bg1"/>
                </a:solidFill>
              </a:rPr>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dirty="0">
                <a:solidFill>
                  <a:schemeClr val="accent5"/>
                </a:solidFill>
                <a:latin typeface="Segoe UI Semibold"/>
              </a:rPr>
              <a:t>Physical data distribution</a:t>
            </a:r>
            <a:br>
              <a:rPr lang="en-US" sz="1961" dirty="0">
                <a:solidFill>
                  <a:schemeClr val="accent5"/>
                </a:solidFill>
                <a:latin typeface="Segoe UI Semibold"/>
              </a:rPr>
            </a:br>
            <a:r>
              <a:rPr lang="en-US" sz="1568" dirty="0">
                <a:solidFill>
                  <a:schemeClr val="accent5"/>
                </a:solidFill>
                <a:latin typeface="Segoe UI"/>
              </a:rPr>
              <a:t>( Hash distribution (</a:t>
            </a:r>
            <a:r>
              <a:rPr lang="en-US" sz="1568" dirty="0" err="1">
                <a:solidFill>
                  <a:schemeClr val="accent5"/>
                </a:solidFill>
                <a:latin typeface="Segoe UI"/>
              </a:rPr>
              <a:t>OrderId</a:t>
            </a:r>
            <a:r>
              <a:rPr lang="en-US" sz="1568" dirty="0">
                <a:solidFill>
                  <a:schemeClr val="accent5"/>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a:ln>
                            <a:noFill/>
                          </a:ln>
                          <a:effectLst/>
                          <a:uLnTx/>
                          <a:uFillTx/>
                        </a:rPr>
                        <a:t>93080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a:ln>
                            <a:noFill/>
                          </a:ln>
                          <a:effectLst/>
                          <a:uLnTx/>
                          <a:uFillTx/>
                        </a:rPr>
                        <a:t>98015</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dirty="0">
                <a:solidFill>
                  <a:schemeClr val="bg1"/>
                </a:solidFill>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Distribution1 </a:t>
            </a:r>
            <a:br>
              <a:rPr lang="en-US" sz="1200">
                <a:latin typeface="Segoe UI Semibold"/>
              </a:rPr>
            </a:br>
            <a:r>
              <a:rPr lang="en-US" sz="1200">
                <a:latin typeface="Segoe UI Semibold"/>
              </a:rPr>
              <a:t>(</a:t>
            </a:r>
            <a:r>
              <a:rPr lang="en-US" sz="1050" err="1">
                <a:latin typeface="Segoe UI Semibold"/>
              </a:rPr>
              <a:t>OrderId</a:t>
            </a:r>
            <a:r>
              <a:rPr lang="en-US" sz="1050">
                <a:latin typeface="Segoe UI Semibold"/>
              </a:rPr>
              <a:t> 80,000 – 100,000)</a:t>
            </a:r>
            <a:endParaRPr lang="en-US" sz="120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dirty="0">
                <a:solidFill>
                  <a:schemeClr val="bg1"/>
                </a:solidFill>
                <a:latin typeface="Segoe UI"/>
              </a:rPr>
              <a:t>…</a:t>
            </a:r>
            <a:endParaRPr lang="en-US" sz="4313" dirty="0">
              <a:solidFill>
                <a:schemeClr val="bg1"/>
              </a:solidFill>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dirty="0">
                <a:solidFill>
                  <a:schemeClr val="bg1"/>
                </a:solidFill>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dirty="0">
                <a:solidFill>
                  <a:schemeClr val="bg1"/>
                </a:solidFill>
                <a:latin typeface="Segoe UI"/>
              </a:rPr>
              <a:t>A minimum of 1 million rows per distribution and partition is needed for optimal compression and performance of clustered </a:t>
            </a:r>
            <a:r>
              <a:rPr lang="en-US" sz="2353" dirty="0" err="1">
                <a:solidFill>
                  <a:schemeClr val="bg1"/>
                </a:solidFill>
                <a:latin typeface="Segoe UI"/>
              </a:rPr>
              <a:t>Columnstore</a:t>
            </a:r>
            <a:r>
              <a:rPr lang="en-US" sz="2353" dirty="0">
                <a:solidFill>
                  <a:schemeClr val="bg1"/>
                </a:solidFill>
                <a:latin typeface="Segoe UI"/>
              </a:rPr>
              <a:t> tables</a:t>
            </a:r>
            <a:endParaRPr lang="en-US" sz="2353" dirty="0">
              <a:solidFill>
                <a:schemeClr val="bg1"/>
              </a:solidFill>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dirty="0">
                <a:solidFill>
                  <a:schemeClr val="bg1"/>
                </a:solidFill>
              </a:rPr>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extLst>
              <p:ext uri="{D42A27DB-BD31-4B8C-83A1-F6EECF244321}">
                <p14:modId xmlns:p14="http://schemas.microsoft.com/office/powerpoint/2010/main" val="108465685"/>
              </p:ext>
            </p:extLst>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dirty="0">
                          <a:solidFill>
                            <a:schemeClr val="accent5"/>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dirty="0">
                          <a:solidFill>
                            <a:schemeClr val="bg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Use </a:t>
                      </a:r>
                      <a:r>
                        <a:rPr lang="en-US" sz="1600" b="1" kern="1200">
                          <a:solidFill>
                            <a:schemeClr val="bg1"/>
                          </a:solidFill>
                          <a:latin typeface="+mn-lt"/>
                          <a:ea typeface="+mn-ea"/>
                          <a:cs typeface="+mn-cs"/>
                        </a:rPr>
                        <a:t>hash-distribution with clustered columnstore index</a:t>
                      </a:r>
                      <a:r>
                        <a:rPr lang="en-US" sz="1600" kern="1200">
                          <a:solidFill>
                            <a:schemeClr val="bg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COUNT(DISTINCT(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OVER PARTITION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a:solidFill>
                            <a:schemeClr val="bg1"/>
                          </a:solidFill>
                          <a:latin typeface="+mn-lt"/>
                          <a:ea typeface="+mn-ea"/>
                          <a:cs typeface="+mn-cs"/>
                        </a:rPr>
                        <a:t>most JOIN &lt;</a:t>
                      </a:r>
                      <a:r>
                        <a:rPr lang="en-US" sz="1600" kern="1200" err="1">
                          <a:solidFill>
                            <a:schemeClr val="bg1"/>
                          </a:solidFill>
                          <a:latin typeface="+mn-lt"/>
                          <a:ea typeface="+mn-ea"/>
                          <a:cs typeface="+mn-cs"/>
                        </a:rPr>
                        <a:t>table_name</a:t>
                      </a:r>
                      <a:r>
                        <a:rPr lang="en-US" sz="1600" kern="1200">
                          <a:solidFill>
                            <a:schemeClr val="bg1"/>
                          </a:solidFill>
                          <a:latin typeface="+mn-lt"/>
                          <a:ea typeface="+mn-ea"/>
                          <a:cs typeface="+mn-cs"/>
                        </a:rPr>
                        <a:t>&gt; ON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a:solidFill>
                            <a:schemeClr val="bg1"/>
                          </a:solidFill>
                          <a:latin typeface="+mn-lt"/>
                          <a:ea typeface="+mn-ea"/>
                          <a:cs typeface="+mn-cs"/>
                        </a:rPr>
                        <a:t>GROUP BY &lt;</a:t>
                      </a:r>
                      <a:r>
                        <a:rPr lang="en-US" sz="1600" kern="1200" err="1">
                          <a:solidFill>
                            <a:schemeClr val="bg1"/>
                          </a:solidFill>
                          <a:latin typeface="+mn-lt"/>
                          <a:ea typeface="+mn-ea"/>
                          <a:cs typeface="+mn-cs"/>
                        </a:rPr>
                        <a:t>hashed_key</a:t>
                      </a:r>
                      <a:r>
                        <a:rPr lang="en-US" sz="1600" kern="1200">
                          <a:solidFill>
                            <a:schemeClr val="bg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a:solidFill>
                          <a:schemeClr val="bg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Use </a:t>
                      </a:r>
                      <a:r>
                        <a:rPr kumimoji="0" lang="en-US" sz="1600" b="1" i="0" u="none" strike="noStrike" kern="1200" cap="none" spc="0" normalizeH="0" baseline="0" noProof="0">
                          <a:ln>
                            <a:noFill/>
                          </a:ln>
                          <a:solidFill>
                            <a:schemeClr val="bg1"/>
                          </a:solidFill>
                          <a:effectLst/>
                          <a:uLnTx/>
                          <a:uFillTx/>
                          <a:latin typeface="+mn-lt"/>
                          <a:ea typeface="+mn-ea"/>
                          <a:cs typeface="+mn-cs"/>
                        </a:rPr>
                        <a:t>replicated</a:t>
                      </a:r>
                      <a:r>
                        <a:rPr kumimoji="0" lang="en-US" sz="1600" b="0" i="0" u="none" strike="noStrike" kern="1200" cap="none" spc="0" normalizeH="0" baseline="0" noProof="0">
                          <a:ln>
                            <a:noFill/>
                          </a:ln>
                          <a:solidFill>
                            <a:schemeClr val="bg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bg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Use </a:t>
                      </a:r>
                      <a:r>
                        <a:rPr kumimoji="0" lang="en-US" sz="1600" b="1" i="0" u="none" strike="noStrike" kern="1200" cap="none" spc="0" normalizeH="0" baseline="0" noProof="0" dirty="0">
                          <a:ln>
                            <a:noFill/>
                          </a:ln>
                          <a:solidFill>
                            <a:schemeClr val="bg1"/>
                          </a:solidFill>
                          <a:effectLst/>
                          <a:uLnTx/>
                          <a:uFillTx/>
                          <a:latin typeface="+mn-lt"/>
                          <a:ea typeface="+mn-ea"/>
                          <a:cs typeface="+mn-cs"/>
                        </a:rPr>
                        <a:t>round-robin</a:t>
                      </a:r>
                      <a:r>
                        <a:rPr kumimoji="0" lang="en-US" sz="1600" b="0" i="0" u="none" strike="noStrike" kern="1200" cap="none" spc="0" normalizeH="0" baseline="0" noProof="0" dirty="0">
                          <a:ln>
                            <a:noFill/>
                          </a:ln>
                          <a:solidFill>
                            <a:schemeClr val="bg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bg1"/>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solidFill>
                  <a:schemeClr val="bg1"/>
                </a:solidFill>
              </a:rPr>
              <a:t>Why is the best practice to load into a staging table, and then CTAS into the production table?</a:t>
            </a:r>
          </a:p>
          <a:p>
            <a:endParaRPr lang="en-US" dirty="0">
              <a:solidFill>
                <a:schemeClr val="bg1"/>
              </a:solidFill>
            </a:endParaRPr>
          </a:p>
          <a:p>
            <a:endParaRPr lang="en-US" dirty="0">
              <a:solidFill>
                <a:schemeClr val="bg1"/>
              </a:solidFill>
            </a:endParaRPr>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06BC7-9020-4E5E-8356-58A5056E9205}"/>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a:xfrm>
            <a:off x="517679" y="3117773"/>
            <a:ext cx="9401560" cy="1022280"/>
          </a:xfrm>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dirty="0">
                <a:solidFill>
                  <a:schemeClr val="bg1"/>
                </a:solidFill>
              </a:rPr>
              <a:t>Key features</a:t>
            </a:r>
          </a:p>
        </p:txBody>
      </p:sp>
      <p:graphicFrame>
        <p:nvGraphicFramePr>
          <p:cNvPr id="2" name="Diagram 1">
            <a:extLst>
              <a:ext uri="{FF2B5EF4-FFF2-40B4-BE49-F238E27FC236}">
                <a16:creationId xmlns:a16="http://schemas.microsoft.com/office/drawing/2014/main" id="{547EB29D-A072-41EA-B49B-FE832D78E6F7}"/>
              </a:ext>
            </a:extLst>
          </p:cNvPr>
          <p:cNvGraphicFramePr/>
          <p:nvPr>
            <p:extLst>
              <p:ext uri="{D42A27DB-BD31-4B8C-83A1-F6EECF244321}">
                <p14:modId xmlns:p14="http://schemas.microsoft.com/office/powerpoint/2010/main" val="4128852308"/>
              </p:ext>
            </p:extLst>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095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solidFill>
                  <a:schemeClr val="bg1"/>
                </a:solidFill>
              </a:rPr>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Approximate execution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Hyperloglog</a:t>
            </a:r>
            <a:r>
              <a:rPr kumimoji="0" lang="en-US" sz="1400" b="0" i="0" u="none" strike="noStrike" kern="1200" cap="none" spc="0" normalizeH="0" baseline="0" noProof="0" dirty="0">
                <a:ln>
                  <a:noFill/>
                </a:ln>
                <a:solidFill>
                  <a:schemeClr val="bg1"/>
                </a:solidFill>
                <a:effectLst/>
                <a:uLnTx/>
                <a:uFillTx/>
                <a:latin typeface="Segoe UI"/>
                <a:ea typeface="+mn-ea"/>
                <a:cs typeface="+mn-cs"/>
              </a:rPr>
              <a:t>)</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JSON data support </a:t>
            </a:r>
          </a:p>
          <a:p>
            <a:pPr marL="285750" lvl="4" indent="-285750">
              <a:lnSpc>
                <a:spcPct val="110000"/>
              </a:lnSpc>
              <a:spcAft>
                <a:spcPts val="1000"/>
              </a:spcAft>
              <a:buFont typeface="Arial" panose="020B0604020202020204" pitchFamily="34" charset="0"/>
              <a:buChar char="•"/>
              <a:defRPr/>
            </a:pPr>
            <a:r>
              <a:rPr lang="fr-FR" sz="1400" dirty="0">
                <a:solidFill>
                  <a:schemeClr val="bg1"/>
                </a:solidFill>
              </a:rPr>
              <a:t>Score machine </a:t>
            </a:r>
            <a:r>
              <a:rPr lang="fr-FR" sz="1400" dirty="0" err="1">
                <a:solidFill>
                  <a:schemeClr val="bg1"/>
                </a:solidFill>
              </a:rPr>
              <a:t>learning</a:t>
            </a:r>
            <a:r>
              <a:rPr lang="fr-FR" sz="1400" dirty="0">
                <a:solidFill>
                  <a:schemeClr val="bg1"/>
                </a:solidFill>
              </a:rPr>
              <a:t> </a:t>
            </a:r>
            <a:r>
              <a:rPr lang="fr-FR" sz="1400" dirty="0" err="1">
                <a:solidFill>
                  <a:schemeClr val="bg1"/>
                </a:solidFill>
              </a:rPr>
              <a:t>models</a:t>
            </a:r>
            <a:r>
              <a:rPr lang="fr-FR" sz="1400" dirty="0">
                <a:solidFill>
                  <a:schemeClr val="bg1"/>
                </a:solidFill>
              </a:rPr>
              <a:t>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solidFill>
                  <a:schemeClr val="bg1"/>
                </a:solidFill>
              </a:rPr>
              <a:t>Columnstore</a:t>
            </a:r>
            <a:r>
              <a:rPr lang="fr-FR" sz="1400" dirty="0">
                <a:solidFill>
                  <a:schemeClr val="bg1"/>
                </a:solidFill>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Materialized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Nonclustered</a:t>
            </a:r>
            <a:r>
              <a:rPr kumimoji="0" lang="fr-FR" sz="1400" b="0" i="0" u="none" strike="noStrike" kern="1200" cap="none" spc="0" normalizeH="0" baseline="0" noProof="0" dirty="0">
                <a:ln>
                  <a:noFill/>
                </a:ln>
                <a:solidFill>
                  <a:schemeClr val="bg1"/>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Result</a:t>
            </a:r>
            <a:r>
              <a:rPr kumimoji="0" lang="fr-FR" sz="1400" b="0" i="0" u="none" strike="noStrike" kern="1200" cap="none" spc="0" normalizeH="0" baseline="0" noProof="0" dirty="0">
                <a:ln>
                  <a:noFill/>
                </a:ln>
                <a:solidFill>
                  <a:schemeClr val="bg1"/>
                </a:solidFill>
                <a:effectLst/>
                <a:uLnTx/>
                <a:uFillTx/>
                <a:latin typeface="Segoe UI"/>
                <a:ea typeface="+mn-ea"/>
                <a:cs typeface="+mn-cs"/>
              </a:rPr>
              <a:t>-set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caching</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5"/>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chemeClr val="bg1"/>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Views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Stored</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r>
              <a:rPr kumimoji="0" lang="fr-FR" sz="1400" b="0" i="0" u="none" strike="noStrike" kern="1200" cap="none" spc="0" normalizeH="0" baseline="0" noProof="0" dirty="0" err="1">
                <a:ln>
                  <a:noFill/>
                </a:ln>
                <a:solidFill>
                  <a:schemeClr val="bg1"/>
                </a:solidFill>
                <a:effectLst/>
                <a:uLnTx/>
                <a:uFillTx/>
                <a:latin typeface="Segoe UI"/>
                <a:ea typeface="+mn-ea"/>
                <a:cs typeface="+mn-cs"/>
              </a:rPr>
              <a:t>procedures</a:t>
            </a:r>
            <a:endParaRPr kumimoji="0" lang="fr-FR" sz="1400" b="0" i="0" u="none" strike="noStrike" kern="1200" cap="none" spc="0" normalizeH="0" baseline="0" noProof="0" dirty="0">
              <a:ln>
                <a:noFill/>
              </a:ln>
              <a:solidFill>
                <a:schemeClr val="bg1"/>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chemeClr val="bg1"/>
                </a:solidFill>
                <a:effectLst/>
                <a:uLnTx/>
                <a:uFillTx/>
                <a:latin typeface="Segoe UI"/>
                <a:ea typeface="+mn-ea"/>
                <a:cs typeface="+mn-cs"/>
              </a:rPr>
              <a:t>Functions</a:t>
            </a:r>
            <a:r>
              <a:rPr kumimoji="0" lang="fr-FR" sz="1400" b="0" i="0" u="none" strike="noStrike" kern="1200" cap="none" spc="0" normalizeH="0" baseline="0" noProof="0" dirty="0">
                <a:ln>
                  <a:noFill/>
                </a:ln>
                <a:solidFill>
                  <a:schemeClr val="bg1"/>
                </a:solidFill>
                <a:effectLst/>
                <a:uLnTx/>
                <a:uFillTx/>
                <a:latin typeface="Segoe UI"/>
                <a:ea typeface="+mn-ea"/>
                <a:cs typeface="+mn-cs"/>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accent5"/>
                </a:solidFill>
              </a:rPr>
              <a:t>OVER clause</a:t>
            </a:r>
          </a:p>
          <a:p>
            <a:r>
              <a:rPr lang="en-US" sz="1400" dirty="0">
                <a:solidFill>
                  <a:schemeClr val="bg1"/>
                </a:solidFill>
                <a:latin typeface="Segoe UI"/>
                <a:cs typeface="Segoe UI Semibold" panose="020B0702040204020203" pitchFamily="34" charset="0"/>
              </a:rPr>
              <a:t>Defines a window or specified set of rows within a query result set</a:t>
            </a:r>
          </a:p>
          <a:p>
            <a:r>
              <a:rPr lang="en-US" sz="1400" dirty="0">
                <a:solidFill>
                  <a:schemeClr val="bg1"/>
                </a:solidFill>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accent5"/>
                </a:solidFill>
              </a:rPr>
              <a:t>Aggregate functions</a:t>
            </a:r>
          </a:p>
          <a:p>
            <a:r>
              <a:rPr lang="en-US" sz="1400" dirty="0">
                <a:solidFill>
                  <a:schemeClr val="bg1"/>
                </a:solidFill>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accent5"/>
                </a:solidFill>
              </a:rPr>
              <a:t>Ranking functions</a:t>
            </a:r>
          </a:p>
          <a:p>
            <a:r>
              <a:rPr lang="en-US" sz="1400" dirty="0">
                <a:solidFill>
                  <a:schemeClr val="bg1"/>
                </a:solidFill>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accent5"/>
                </a:solidFill>
              </a:rPr>
              <a:t>ROWS | RANGE</a:t>
            </a:r>
          </a:p>
          <a:p>
            <a:r>
              <a:rPr lang="en-US" sz="1400" dirty="0">
                <a:solidFill>
                  <a:schemeClr val="bg1"/>
                </a:solidFill>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solidFill>
                  <a:schemeClr val="bg1"/>
                </a:solidFill>
              </a:rPr>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a:solidFill>
                  <a:srgbClr val="0000FF"/>
                </a:solidFill>
                <a:latin typeface="Calibri" panose="020F0502020204030204" pitchFamily="34" charset="0"/>
                <a:cs typeface="Calibri" panose="020F0502020204030204" pitchFamily="34" charset="0"/>
              </a:rPr>
              <a:t>SELECT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FF00FF"/>
                </a:solidFill>
                <a:latin typeface="Calibri" panose="020F0502020204030204" pitchFamily="34" charset="0"/>
                <a:cs typeface="Calibri" panose="020F0502020204030204" pitchFamily="34" charset="0"/>
              </a:rPr>
              <a:t>ROW_NUMBER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OVER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FF"/>
                </a:solidFill>
                <a:latin typeface="Calibri" panose="020F0502020204030204" pitchFamily="34" charset="0"/>
                <a:cs typeface="Calibri" panose="020F0502020204030204" pitchFamily="34" charset="0"/>
              </a:rPr>
              <a:t>PARTITION</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DESC</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AS</a:t>
            </a:r>
            <a:r>
              <a:rPr lang="en-US" sz="1200" kern="0">
                <a:solidFill>
                  <a:srgbClr val="000000"/>
                </a:solidFill>
                <a:latin typeface="Calibri" panose="020F0502020204030204" pitchFamily="34" charset="0"/>
                <a:cs typeface="Calibri" panose="020F0502020204030204" pitchFamily="34" charset="0"/>
              </a:rPr>
              <a:t> "Row Number"</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LastName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000000"/>
                </a:solidFill>
                <a:latin typeface="Calibri" panose="020F0502020204030204" pitchFamily="34" charset="0"/>
                <a:cs typeface="Calibri" panose="020F0502020204030204" pitchFamily="34" charset="0"/>
              </a:rPr>
              <a:t>  </a:t>
            </a:r>
          </a:p>
          <a:p>
            <a:pPr defTabSz="914225">
              <a:defRPr/>
            </a:pPr>
            <a:r>
              <a:rPr lang="en-US" sz="1200" kern="0">
                <a:solidFill>
                  <a:srgbClr val="0000FF"/>
                </a:solidFill>
                <a:latin typeface="Calibri" panose="020F0502020204030204" pitchFamily="34" charset="0"/>
                <a:cs typeface="Calibri" panose="020F0502020204030204" pitchFamily="34" charset="0"/>
              </a:rPr>
              <a:t>FROM</a:t>
            </a:r>
            <a:r>
              <a:rPr lang="en-US" sz="1200" kern="0">
                <a:solidFill>
                  <a:srgbClr val="000000"/>
                </a:solidFill>
                <a:latin typeface="Calibri" panose="020F0502020204030204" pitchFamily="34" charset="0"/>
                <a:cs typeface="Calibri" panose="020F0502020204030204" pitchFamily="34" charset="0"/>
              </a:rPr>
              <a:t> Sales</a:t>
            </a:r>
          </a:p>
          <a:p>
            <a:pPr defTabSz="914225">
              <a:defRPr/>
            </a:pPr>
            <a:r>
              <a:rPr lang="en-US" sz="1200" kern="0">
                <a:solidFill>
                  <a:srgbClr val="0000FF"/>
                </a:solidFill>
                <a:latin typeface="Calibri" panose="020F0502020204030204" pitchFamily="34" charset="0"/>
                <a:cs typeface="Calibri" panose="020F0502020204030204" pitchFamily="34" charset="0"/>
              </a:rPr>
              <a:t>WHERE</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SalesYTD</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808080"/>
                </a:solidFill>
                <a:latin typeface="Calibri" panose="020F0502020204030204" pitchFamily="34" charset="0"/>
                <a:cs typeface="Calibri" panose="020F0502020204030204" pitchFamily="34" charset="0"/>
              </a:rPr>
              <a:t>&lt;&gt;</a:t>
            </a:r>
            <a:r>
              <a:rPr lang="en-US" sz="1200" kern="0">
                <a:solidFill>
                  <a:srgbClr val="000000"/>
                </a:solidFill>
                <a:latin typeface="Calibri" panose="020F0502020204030204" pitchFamily="34" charset="0"/>
                <a:cs typeface="Calibri" panose="020F0502020204030204" pitchFamily="34" charset="0"/>
              </a:rPr>
              <a:t> 0  </a:t>
            </a:r>
          </a:p>
          <a:p>
            <a:pPr defTabSz="914225">
              <a:defRPr/>
            </a:pPr>
            <a:r>
              <a:rPr lang="en-US" sz="1200" kern="0">
                <a:solidFill>
                  <a:srgbClr val="0000FF"/>
                </a:solidFill>
                <a:latin typeface="Calibri" panose="020F0502020204030204" pitchFamily="34" charset="0"/>
                <a:cs typeface="Calibri" panose="020F0502020204030204" pitchFamily="34" charset="0"/>
              </a:rPr>
              <a:t>ORDER</a:t>
            </a:r>
            <a:r>
              <a:rPr lang="en-US" sz="1200" kern="0">
                <a:solidFill>
                  <a:srgbClr val="000000"/>
                </a:solidFill>
                <a:latin typeface="Calibri" panose="020F0502020204030204" pitchFamily="34" charset="0"/>
                <a:cs typeface="Calibri" panose="020F0502020204030204" pitchFamily="34" charset="0"/>
              </a:rPr>
              <a:t> </a:t>
            </a:r>
            <a:r>
              <a:rPr lang="en-US" sz="1200" kern="0">
                <a:solidFill>
                  <a:srgbClr val="0000FF"/>
                </a:solidFill>
                <a:latin typeface="Calibri" panose="020F0502020204030204" pitchFamily="34" charset="0"/>
                <a:cs typeface="Calibri" panose="020F0502020204030204" pitchFamily="34" charset="0"/>
              </a:rPr>
              <a:t>BY</a:t>
            </a:r>
            <a:r>
              <a:rPr lang="en-US" sz="1200" kern="0">
                <a:solidFill>
                  <a:srgbClr val="000000"/>
                </a:solidFill>
                <a:latin typeface="Calibri" panose="020F0502020204030204" pitchFamily="34" charset="0"/>
                <a:cs typeface="Calibri" panose="020F0502020204030204" pitchFamily="34" charset="0"/>
              </a:rPr>
              <a:t> </a:t>
            </a:r>
            <a:r>
              <a:rPr lang="en-US" sz="1200" kern="0" err="1">
                <a:solidFill>
                  <a:srgbClr val="000000"/>
                </a:solidFill>
                <a:latin typeface="Calibri" panose="020F0502020204030204" pitchFamily="34" charset="0"/>
                <a:cs typeface="Calibri" panose="020F0502020204030204" pitchFamily="34" charset="0"/>
              </a:rPr>
              <a:t>PostalCode</a:t>
            </a:r>
            <a:r>
              <a:rPr lang="en-US" sz="1200" kern="0">
                <a:solidFill>
                  <a:srgbClr val="808080"/>
                </a:solidFill>
                <a:latin typeface="Calibri" panose="020F0502020204030204" pitchFamily="34" charset="0"/>
                <a:cs typeface="Calibri" panose="020F0502020204030204" pitchFamily="34" charset="0"/>
              </a:rPr>
              <a:t>;</a:t>
            </a:r>
            <a:r>
              <a:rPr lang="en-US" sz="1200" kern="0">
                <a:solidFill>
                  <a:srgbClr val="000000"/>
                </a:solidFill>
                <a:latin typeface="Calibri" panose="020F0502020204030204" pitchFamily="34" charset="0"/>
                <a:cs typeface="Calibri" panose="020F0502020204030204" pitchFamily="34" charset="0"/>
              </a:rPr>
              <a:t> </a:t>
            </a:r>
            <a:endParaRPr lang="en-US" sz="4400" kern="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extLst>
              <p:ext uri="{D42A27DB-BD31-4B8C-83A1-F6EECF244321}">
                <p14:modId xmlns:p14="http://schemas.microsoft.com/office/powerpoint/2010/main" val="1265792234"/>
              </p:ext>
            </p:extLst>
          </p:nvPr>
        </p:nvGraphicFramePr>
        <p:xfrm>
          <a:off x="5908948" y="2916928"/>
          <a:ext cx="6112668" cy="3760728"/>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LastName</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SalesYTD</a:t>
                      </a:r>
                      <a:endParaRPr lang="en-US" sz="1400" b="0" dirty="0">
                        <a:solidFill>
                          <a:schemeClr val="accent5"/>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PostalCode</a:t>
                      </a:r>
                      <a:endParaRPr lang="en-US" sz="1400" b="0" dirty="0">
                        <a:solidFill>
                          <a:schemeClr val="accent5"/>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4251368.5497</a:t>
                      </a:r>
                      <a:endParaRPr lang="en-US" sz="1000">
                        <a:solidFill>
                          <a:schemeClr val="bg1"/>
                        </a:solidFill>
                      </a:endParaRP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 </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98027</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8620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bg1"/>
                          </a:solidFill>
                          <a:effectLst/>
                          <a:latin typeface="+mn-lt"/>
                          <a:ea typeface="+mn-ea"/>
                          <a:cs typeface="+mn-cs"/>
                        </a:rPr>
                        <a:t>98055</a:t>
                      </a:r>
                      <a:endParaRPr lang="en-US" sz="100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bg1"/>
                          </a:solidFill>
                          <a:effectLst/>
                          <a:latin typeface="+mn-lt"/>
                          <a:ea typeface="+mn-ea"/>
                          <a:cs typeface="+mn-cs"/>
                        </a:rPr>
                        <a:t>98055</a:t>
                      </a:r>
                      <a:endParaRPr lang="en-US" sz="1000" dirty="0">
                        <a:solidFill>
                          <a:schemeClr val="bg1"/>
                        </a:solidFill>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accent5"/>
                </a:solidFill>
              </a:rPr>
              <a:t>Analytical functions</a:t>
            </a:r>
          </a:p>
          <a:p>
            <a:pPr lvl="0"/>
            <a:r>
              <a:rPr lang="en-US" sz="1400" dirty="0">
                <a:solidFill>
                  <a:schemeClr val="bg1"/>
                </a:solidFill>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dirty="0" err="1">
                  <a:solidFill>
                    <a:schemeClr val="accent5"/>
                  </a:solidFill>
                  <a:latin typeface="Segoe UI"/>
                </a:rPr>
                <a:t>BusinessEntityID</a:t>
              </a:r>
              <a:r>
                <a:rPr lang="en-US" sz="1200" dirty="0">
                  <a:solidFill>
                    <a:srgbClr val="000000"/>
                  </a:solidFill>
                  <a:latin typeface="Segoe UI"/>
                </a:rPr>
                <a:t> </a:t>
              </a:r>
              <a:r>
                <a:rPr lang="en-US" sz="1200" dirty="0" err="1">
                  <a:solidFill>
                    <a:schemeClr val="accent5"/>
                  </a:solidFill>
                  <a:latin typeface="Segoe UI"/>
                </a:rPr>
                <a:t>SalesYear</a:t>
              </a:r>
              <a:r>
                <a:rPr lang="en-US" sz="1200" dirty="0">
                  <a:solidFill>
                    <a:srgbClr val="000000"/>
                  </a:solidFill>
                  <a:latin typeface="Segoe UI"/>
                </a:rPr>
                <a:t>   </a:t>
              </a:r>
              <a:r>
                <a:rPr lang="en-US" sz="1200" dirty="0" err="1">
                  <a:solidFill>
                    <a:schemeClr val="accent5"/>
                  </a:solidFill>
                  <a:latin typeface="Segoe UI"/>
                </a:rPr>
                <a:t>CurrentQuota</a:t>
              </a:r>
              <a:r>
                <a:rPr lang="en-US" sz="1200" dirty="0">
                  <a:solidFill>
                    <a:srgbClr val="000000"/>
                  </a:solidFill>
                  <a:latin typeface="Segoe UI"/>
                </a:rPr>
                <a:t>          </a:t>
              </a:r>
              <a:r>
                <a:rPr lang="en-US" sz="1200" dirty="0" err="1">
                  <a:solidFill>
                    <a:schemeClr val="accent5"/>
                  </a:solidFill>
                  <a:latin typeface="Segoe UI"/>
                </a:rPr>
                <a:t>PreviousQuota</a:t>
              </a:r>
              <a:r>
                <a:rPr lang="en-US" sz="1200" dirty="0">
                  <a:solidFill>
                    <a:srgbClr val="000000"/>
                  </a:solidFill>
                  <a:latin typeface="Segoe UI"/>
                </a:rPr>
                <a:t>  </a:t>
              </a:r>
            </a:p>
            <a:p>
              <a:pPr defTabSz="914225">
                <a:defRPr/>
              </a:pPr>
              <a:r>
                <a:rPr lang="en-US" sz="1200" dirty="0">
                  <a:solidFill>
                    <a:schemeClr val="bg1"/>
                  </a:solidFill>
                  <a:latin typeface="Segoe UI"/>
                </a:rPr>
                <a:t>---------------- ----------- --------------------- ---------------------  </a:t>
              </a:r>
            </a:p>
            <a:p>
              <a:pPr defTabSz="914225">
                <a:defRPr/>
              </a:pPr>
              <a:r>
                <a:rPr lang="en-US" sz="1200" dirty="0">
                  <a:solidFill>
                    <a:schemeClr val="bg1"/>
                  </a:solidFill>
                  <a:latin typeface="Segoe UI"/>
                </a:rPr>
                <a:t>275              	        2005        367000.00             0.00  </a:t>
              </a:r>
            </a:p>
            <a:p>
              <a:pPr defTabSz="914225">
                <a:defRPr/>
              </a:pPr>
              <a:r>
                <a:rPr lang="en-US" sz="1200" dirty="0">
                  <a:solidFill>
                    <a:schemeClr val="bg1"/>
                  </a:solidFill>
                  <a:latin typeface="Segoe UI"/>
                </a:rPr>
                <a:t>275              	        2005        556000.00             367000.00  </a:t>
              </a:r>
            </a:p>
            <a:p>
              <a:pPr defTabSz="914225">
                <a:defRPr/>
              </a:pPr>
              <a:r>
                <a:rPr lang="en-US" sz="1200" dirty="0">
                  <a:solidFill>
                    <a:schemeClr val="bg1"/>
                  </a:solidFill>
                  <a:latin typeface="Segoe UI"/>
                </a:rPr>
                <a:t>275             	        2006        502000.00             556000.00  </a:t>
              </a:r>
            </a:p>
            <a:p>
              <a:pPr defTabSz="914225">
                <a:defRPr/>
              </a:pPr>
              <a:r>
                <a:rPr lang="en-US" sz="1200" dirty="0">
                  <a:solidFill>
                    <a:schemeClr val="bg1"/>
                  </a:solidFill>
                  <a:latin typeface="Segoe UI"/>
                </a:rPr>
                <a:t>275              	        2006        550000.00             502000.00  </a:t>
              </a:r>
            </a:p>
            <a:p>
              <a:pPr defTabSz="914225">
                <a:defRPr/>
              </a:pPr>
              <a:r>
                <a:rPr lang="en-US" sz="1200" dirty="0">
                  <a:solidFill>
                    <a:schemeClr val="bg1"/>
                  </a:solidFill>
                  <a:latin typeface="Segoe UI"/>
                </a:rPr>
                <a:t>275             	        2006        1429000.00           550000.00  </a:t>
              </a:r>
            </a:p>
            <a:p>
              <a:pPr defTabSz="914225">
                <a:defRPr/>
              </a:pPr>
              <a:r>
                <a:rPr lang="en-US" sz="1200" dirty="0">
                  <a:solidFill>
                    <a:schemeClr val="bg1"/>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solidFill>
            <a:schemeClr val="bg1"/>
          </a:solidFill>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chemeClr val="accent5"/>
                </a:solidFill>
                <a:latin typeface="Segoe UI"/>
              </a:rPr>
              <a:t>DepartmentName</a:t>
            </a:r>
            <a:r>
              <a:rPr lang="en-US" sz="1200" dirty="0">
                <a:solidFill>
                  <a:srgbClr val="000000"/>
                </a:solidFill>
                <a:latin typeface="Segoe UI"/>
              </a:rPr>
              <a:t>   </a:t>
            </a:r>
            <a:r>
              <a:rPr lang="en-US" sz="1200" dirty="0" err="1">
                <a:solidFill>
                  <a:schemeClr val="accent5"/>
                </a:solidFill>
                <a:latin typeface="Segoe UI"/>
              </a:rPr>
              <a:t>MedianCont</a:t>
            </a:r>
            <a:r>
              <a:rPr lang="en-US" sz="1200" dirty="0">
                <a:solidFill>
                  <a:srgbClr val="000000"/>
                </a:solidFill>
                <a:latin typeface="Segoe UI"/>
              </a:rPr>
              <a:t>    </a:t>
            </a:r>
            <a:r>
              <a:rPr lang="en-US" sz="1200" dirty="0" err="1">
                <a:solidFill>
                  <a:schemeClr val="accent5"/>
                </a:solidFill>
                <a:latin typeface="Segoe UI"/>
              </a:rPr>
              <a:t>MedianDisc</a:t>
            </a:r>
            <a:endParaRPr lang="en-US" sz="1200" dirty="0">
              <a:solidFill>
                <a:schemeClr val="accent5"/>
              </a:solidFill>
              <a:latin typeface="Segoe UI"/>
            </a:endParaRPr>
          </a:p>
          <a:p>
            <a:pPr defTabSz="914225">
              <a:defRPr/>
            </a:pPr>
            <a:r>
              <a:rPr lang="en-US" sz="1200" dirty="0">
                <a:solidFill>
                  <a:schemeClr val="bg1"/>
                </a:solidFill>
                <a:latin typeface="Segoe UI"/>
              </a:rPr>
              <a:t>--------------------   -------------     -------------</a:t>
            </a:r>
          </a:p>
          <a:p>
            <a:pPr defTabSz="914225">
              <a:defRPr/>
            </a:pPr>
            <a:r>
              <a:rPr lang="en-US" sz="1200" dirty="0">
                <a:solidFill>
                  <a:schemeClr val="bg1"/>
                </a:solidFill>
                <a:latin typeface="Segoe UI"/>
              </a:rPr>
              <a:t>Document Control  16.8269            16.8269</a:t>
            </a:r>
          </a:p>
          <a:p>
            <a:pPr defTabSz="914225">
              <a:defRPr/>
            </a:pPr>
            <a:r>
              <a:rPr lang="en-US" sz="1200" dirty="0">
                <a:solidFill>
                  <a:schemeClr val="bg1"/>
                </a:solidFill>
                <a:latin typeface="Segoe UI"/>
              </a:rPr>
              <a:t>Engineering             34.375              32.6923</a:t>
            </a:r>
          </a:p>
          <a:p>
            <a:pPr defTabSz="914225">
              <a:defRPr/>
            </a:pPr>
            <a:r>
              <a:rPr lang="en-US" sz="1200" dirty="0">
                <a:solidFill>
                  <a:schemeClr val="bg1"/>
                </a:solidFill>
                <a:latin typeface="Segoe UI"/>
              </a:rPr>
              <a:t>Executive                 54.32695          48.5577</a:t>
            </a:r>
          </a:p>
          <a:p>
            <a:pPr defTabSz="914225">
              <a:defRPr/>
            </a:pPr>
            <a:r>
              <a:rPr lang="en-US" sz="1200" dirty="0">
                <a:solidFill>
                  <a:schemeClr val="bg1"/>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dirty="0">
                <a:solidFill>
                  <a:schemeClr val="bg1"/>
                </a:solidFill>
              </a:rPr>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accent5"/>
                </a:solidFill>
                <a:latin typeface="+mj-lt"/>
              </a:rPr>
              <a:t>ROWS | RANGE</a:t>
            </a:r>
          </a:p>
          <a:p>
            <a:pPr defTabSz="914225">
              <a:spcAft>
                <a:spcPts val="600"/>
              </a:spcAft>
              <a:defRPr/>
            </a:pPr>
            <a:r>
              <a:rPr lang="en-US" sz="1400" dirty="0">
                <a:solidFill>
                  <a:schemeClr val="bg1"/>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solidFill>
            <a:schemeClr val="bg1"/>
          </a:solidFill>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JobTitle</a:t>
            </a:r>
            <a:r>
              <a:rPr lang="en-US" sz="1200" dirty="0">
                <a:solidFill>
                  <a:srgbClr val="000000"/>
                </a:solidFill>
                <a:latin typeface="Segoe UI"/>
              </a:rPr>
              <a:t>                                      </a:t>
            </a:r>
            <a:r>
              <a:rPr lang="en-US" sz="1200" dirty="0" err="1">
                <a:solidFill>
                  <a:srgbClr val="000000"/>
                </a:solidFill>
                <a:latin typeface="Segoe UI"/>
              </a:rPr>
              <a:t>LastName</a:t>
            </a:r>
            <a:r>
              <a:rPr lang="en-US" sz="1200" dirty="0">
                <a:solidFill>
                  <a:srgbClr val="000000"/>
                </a:solidFill>
                <a:latin typeface="Segoe UI"/>
              </a:rPr>
              <a:t>          </a:t>
            </a:r>
            <a:r>
              <a:rPr lang="en-US" sz="1200" dirty="0" err="1">
                <a:solidFill>
                  <a:srgbClr val="000000"/>
                </a:solidFill>
                <a:latin typeface="Segoe UI"/>
              </a:rPr>
              <a:t>VacHours</a:t>
            </a:r>
            <a:r>
              <a:rPr lang="en-US" sz="1200" dirty="0">
                <a:solidFill>
                  <a:srgbClr val="000000"/>
                </a:solidFill>
                <a:latin typeface="Segoe UI"/>
              </a:rPr>
              <a:t>     </a:t>
            </a:r>
            <a:r>
              <a:rPr lang="en-US" sz="1200" dirty="0" err="1">
                <a:solidFill>
                  <a:srgbClr val="000000"/>
                </a:solidFill>
                <a:latin typeface="Segoe UI"/>
              </a:rPr>
              <a:t>FewestVacHours</a:t>
            </a:r>
            <a:r>
              <a:rPr lang="en-US" sz="1200" dirty="0">
                <a:solidFill>
                  <a:srgbClr val="000000"/>
                </a:solidFill>
                <a:latin typeface="Segoe UI"/>
              </a:rPr>
              <a:t>  </a:t>
            </a:r>
          </a:p>
          <a:p>
            <a:pPr defTabSz="914225">
              <a:defRPr/>
            </a:pPr>
            <a:r>
              <a:rPr lang="en-US" sz="1200" dirty="0">
                <a:solidFill>
                  <a:srgbClr val="000000"/>
                </a:solidFill>
                <a:latin typeface="Segoe UI"/>
              </a:rPr>
              <a:t>--------------------------------- ----------------    ----------      -------------------  </a:t>
            </a:r>
          </a:p>
          <a:p>
            <a:pPr defTabSz="914225">
              <a:defRPr/>
            </a:pPr>
            <a:r>
              <a:rPr lang="en-US" sz="1200" dirty="0">
                <a:solidFill>
                  <a:srgbClr val="000000"/>
                </a:solidFill>
                <a:latin typeface="Segoe UI"/>
              </a:rPr>
              <a:t>Accountant                                 Moreland              58            Moreland  </a:t>
            </a:r>
          </a:p>
          <a:p>
            <a:pPr defTabSz="914225">
              <a:defRPr/>
            </a:pPr>
            <a:r>
              <a:rPr lang="en-US" sz="1200" dirty="0">
                <a:solidFill>
                  <a:srgbClr val="000000"/>
                </a:solidFill>
                <a:latin typeface="Segoe UI"/>
              </a:rPr>
              <a:t>Accountant                                 Seamans               59            Moreland  </a:t>
            </a:r>
          </a:p>
          <a:p>
            <a:pPr defTabSz="914225">
              <a:defRPr/>
            </a:pPr>
            <a:r>
              <a:rPr lang="en-US" sz="1200" dirty="0">
                <a:solidFill>
                  <a:srgbClr val="000000"/>
                </a:solidFill>
                <a:latin typeface="Segoe UI"/>
              </a:rPr>
              <a:t>Accounts Manager                     Liu                         57            Liu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Tomic</a:t>
            </a:r>
            <a:r>
              <a:rPr lang="en-US" sz="1200" dirty="0">
                <a:solidFill>
                  <a:srgbClr val="000000"/>
                </a:solidFill>
                <a:latin typeface="Segoe UI"/>
              </a:rPr>
              <a:t>                    63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Payable Specialist       </a:t>
            </a:r>
            <a:r>
              <a:rPr lang="en-US" sz="1200" dirty="0" err="1">
                <a:solidFill>
                  <a:srgbClr val="000000"/>
                </a:solidFill>
                <a:latin typeface="Segoe UI"/>
              </a:rPr>
              <a:t>Sheperdigian</a:t>
            </a:r>
            <a:r>
              <a:rPr lang="en-US" sz="1200" dirty="0">
                <a:solidFill>
                  <a:srgbClr val="000000"/>
                </a:solidFill>
                <a:latin typeface="Segoe UI"/>
              </a:rPr>
              <a:t>        64            </a:t>
            </a:r>
            <a:r>
              <a:rPr lang="en-US" sz="1200" dirty="0" err="1">
                <a:solidFill>
                  <a:srgbClr val="000000"/>
                </a:solidFill>
                <a:latin typeface="Segoe UI"/>
              </a:rPr>
              <a:t>Tomic</a:t>
            </a:r>
            <a:r>
              <a:rPr lang="en-US" sz="1200" dirty="0">
                <a:solidFill>
                  <a:srgbClr val="000000"/>
                </a:solidFill>
                <a:latin typeface="Segoe UI"/>
              </a:rPr>
              <a:t>  </a:t>
            </a:r>
          </a:p>
          <a:p>
            <a:pPr defTabSz="914225">
              <a:defRPr/>
            </a:pPr>
            <a:r>
              <a:rPr lang="en-US" sz="1200" dirty="0">
                <a:solidFill>
                  <a:srgbClr val="000000"/>
                </a:solidFill>
                <a:latin typeface="Segoe UI"/>
              </a:rPr>
              <a:t>Accounts Receivable Specialist   Poe                       60            Poe  </a:t>
            </a:r>
          </a:p>
          <a:p>
            <a:pPr defTabSz="914225">
              <a:defRPr/>
            </a:pPr>
            <a:r>
              <a:rPr lang="en-US" sz="1200" dirty="0">
                <a:solidFill>
                  <a:srgbClr val="000000"/>
                </a:solidFill>
                <a:latin typeface="Segoe UI"/>
              </a:rPr>
              <a:t>Accounts Receivable Specialist   Spoon                   61            Poe  </a:t>
            </a:r>
          </a:p>
          <a:p>
            <a:pPr defTabSz="914225">
              <a:defRPr/>
            </a:pPr>
            <a:r>
              <a:rPr lang="en-US" sz="1200" dirty="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542110321"/>
              </p:ext>
            </p:extLst>
          </p:nvPr>
        </p:nvGraphicFramePr>
        <p:xfrm>
          <a:off x="1355355" y="942913"/>
          <a:ext cx="4740647" cy="5621397"/>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8:05-8:45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8:45-10:00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10:00-10:30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10:30-10:45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10:45-11:15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1:45-2:15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14060379"/>
                  </a:ext>
                </a:extLst>
              </a:tr>
              <a:tr h="432416">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2:15-2:30</a:t>
                      </a:r>
                    </a:p>
                  </a:txBody>
                  <a:tcPr marL="68580" marR="68580" marT="0" marB="0"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lnL w="3175"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385134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2:30-3:15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3:15-3:20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Closing</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dirty="0">
                <a:solidFill>
                  <a:schemeClr val="accent5"/>
                </a:solidFill>
              </a:rPr>
              <a:t>Group by with rollup</a:t>
            </a:r>
          </a:p>
          <a:p>
            <a:pPr>
              <a:lnSpc>
                <a:spcPct val="100000"/>
              </a:lnSpc>
            </a:pPr>
            <a:r>
              <a:rPr lang="en-US" sz="1765" dirty="0">
                <a:solidFill>
                  <a:schemeClr val="bg1"/>
                </a:solidFill>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dirty="0">
                <a:solidFill>
                  <a:schemeClr val="bg1"/>
                </a:solidFill>
                <a:latin typeface="Segoe UI"/>
                <a:cs typeface="Segoe UI Semibold" panose="020B0702040204020203" pitchFamily="34" charset="0"/>
              </a:rPr>
              <a:t>Rolls up the results into subtotals and grand totals</a:t>
            </a:r>
          </a:p>
          <a:p>
            <a:pPr>
              <a:lnSpc>
                <a:spcPct val="100000"/>
              </a:lnSpc>
              <a:spcAft>
                <a:spcPts val="1200"/>
              </a:spcAft>
            </a:pPr>
            <a:r>
              <a:rPr lang="en-US" sz="1765" dirty="0">
                <a:solidFill>
                  <a:schemeClr val="bg1"/>
                </a:solidFill>
                <a:latin typeface="Segoe UI"/>
                <a:cs typeface="Segoe UI Semibold" panose="020B0702040204020203" pitchFamily="34" charset="0"/>
              </a:rPr>
              <a:t>Calculate the aggregates of hierarchical data </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a:p>
            <a:pPr lvl="0"/>
            <a:r>
              <a:rPr lang="en-US" sz="1961" dirty="0">
                <a:solidFill>
                  <a:schemeClr val="accent5"/>
                </a:solidFill>
              </a:rPr>
              <a:t>Grouping sets</a:t>
            </a:r>
          </a:p>
          <a:p>
            <a:pPr lvl="0"/>
            <a:r>
              <a:rPr lang="en-US" sz="1765" dirty="0">
                <a:solidFill>
                  <a:schemeClr val="bg1"/>
                </a:solidFill>
                <a:latin typeface="Segoe UI"/>
                <a:cs typeface="Segoe UI Semibold" panose="020B0702040204020203" pitchFamily="34" charset="0"/>
              </a:rPr>
              <a:t>Combine multiple GROUP BY clauses into one GROUP BY CLAUSE.</a:t>
            </a:r>
          </a:p>
          <a:p>
            <a:pPr lvl="0"/>
            <a:r>
              <a:rPr lang="en-US" sz="1765" dirty="0">
                <a:solidFill>
                  <a:schemeClr val="bg1"/>
                </a:solidFill>
                <a:latin typeface="Segoe UI"/>
                <a:cs typeface="Segoe UI Semibold" panose="020B0702040204020203" pitchFamily="34" charset="0"/>
              </a:rPr>
              <a:t>Equivalent of UNION ALL of specified groups.</a:t>
            </a:r>
          </a:p>
          <a:p>
            <a:pPr>
              <a:lnSpc>
                <a:spcPct val="100000"/>
              </a:lnSpc>
              <a:spcAft>
                <a:spcPts val="1200"/>
              </a:spcAft>
            </a:pPr>
            <a:endParaRPr lang="en-US" sz="1765" dirty="0">
              <a:solidFill>
                <a:schemeClr val="bg1"/>
              </a:solidFill>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solidFill>
                  <a:schemeClr val="bg1"/>
                </a:solidFill>
              </a:rPr>
              <a:t>Group by options					</a:t>
            </a: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GROUP BY ROLLUP Example -- </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SELECT</a:t>
            </a:r>
            <a:r>
              <a:rPr lang="en-US" sz="1568" dirty="0">
                <a:solidFill>
                  <a:srgbClr val="000000"/>
                </a:solidFill>
                <a:latin typeface="Calibri" panose="020F0502020204030204" pitchFamily="34" charset="0"/>
                <a:cs typeface="Calibri" panose="020F0502020204030204" pitchFamily="34" charset="0"/>
              </a:rPr>
              <a:t> 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000000"/>
                </a:solidFill>
                <a:latin typeface="Calibri" panose="020F0502020204030204" pitchFamily="34" charset="0"/>
                <a:cs typeface="Calibri" panose="020F0502020204030204" pitchFamily="34" charset="0"/>
              </a:rPr>
              <a:t>Region</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dirty="0">
                <a:solidFill>
                  <a:srgbClr val="FF00FF"/>
                </a:solidFill>
                <a:latin typeface="Calibri" panose="020F0502020204030204" pitchFamily="34" charset="0"/>
                <a:cs typeface="Calibri" panose="020F0502020204030204" pitchFamily="34" charset="0"/>
              </a:rPr>
              <a:t>SUM</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Sales</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AS</a:t>
            </a:r>
            <a:r>
              <a:rPr lang="en-US" sz="1568" dirty="0">
                <a:solidFill>
                  <a:srgbClr val="000000"/>
                </a:solidFill>
                <a:latin typeface="Calibri" panose="020F0502020204030204" pitchFamily="34" charset="0"/>
                <a:cs typeface="Calibri" panose="020F0502020204030204" pitchFamily="34" charset="0"/>
              </a:rPr>
              <a:t> </a:t>
            </a:r>
            <a:r>
              <a:rPr lang="en-US" sz="1568" dirty="0" err="1">
                <a:solidFill>
                  <a:srgbClr val="000000"/>
                </a:solidFill>
                <a:latin typeface="Calibri" panose="020F0502020204030204" pitchFamily="34" charset="0"/>
                <a:cs typeface="Calibri" panose="020F0502020204030204" pitchFamily="34" charset="0"/>
              </a:rPr>
              <a:t>TotalSales</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FROM</a:t>
            </a:r>
            <a:r>
              <a:rPr lang="en-US" sz="1568"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dirty="0">
                <a:solidFill>
                  <a:srgbClr val="0000FF"/>
                </a:solidFill>
                <a:latin typeface="Calibri" panose="020F0502020204030204" pitchFamily="34" charset="0"/>
                <a:cs typeface="Calibri" panose="020F0502020204030204" pitchFamily="34" charset="0"/>
              </a:rPr>
              <a:t>GROUP</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BY</a:t>
            </a:r>
            <a:r>
              <a:rPr lang="en-US" sz="1568" dirty="0">
                <a:solidFill>
                  <a:srgbClr val="000000"/>
                </a:solidFill>
                <a:latin typeface="Calibri" panose="020F0502020204030204" pitchFamily="34" charset="0"/>
                <a:cs typeface="Calibri" panose="020F0502020204030204" pitchFamily="34" charset="0"/>
              </a:rPr>
              <a:t> </a:t>
            </a:r>
            <a:r>
              <a:rPr lang="en-US" sz="1568" dirty="0">
                <a:solidFill>
                  <a:srgbClr val="0000FF"/>
                </a:solidFill>
                <a:latin typeface="Calibri" panose="020F0502020204030204" pitchFamily="34" charset="0"/>
                <a:cs typeface="Calibri" panose="020F0502020204030204" pitchFamily="34" charset="0"/>
              </a:rPr>
              <a:t>ROLLUP </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Country</a:t>
            </a:r>
            <a:r>
              <a:rPr lang="en-US" sz="1568" dirty="0">
                <a:solidFill>
                  <a:srgbClr val="808080"/>
                </a:solidFill>
                <a:latin typeface="Calibri" panose="020F0502020204030204" pitchFamily="34" charset="0"/>
                <a:cs typeface="Calibri" panose="020F0502020204030204" pitchFamily="34" charset="0"/>
              </a:rPr>
              <a:t>,</a:t>
            </a:r>
            <a:r>
              <a:rPr lang="en-US" sz="1568" dirty="0">
                <a:solidFill>
                  <a:srgbClr val="000000"/>
                </a:solidFill>
                <a:latin typeface="Calibri" panose="020F0502020204030204" pitchFamily="34" charset="0"/>
                <a:cs typeface="Calibri" panose="020F0502020204030204" pitchFamily="34" charset="0"/>
              </a:rPr>
              <a:t> Region</a:t>
            </a:r>
            <a:r>
              <a:rPr lang="en-US" sz="1568" dirty="0">
                <a:solidFill>
                  <a:srgbClr val="808080"/>
                </a:solidFill>
                <a:latin typeface="Calibri" panose="020F0502020204030204" pitchFamily="34" charset="0"/>
                <a:cs typeface="Calibri" panose="020F0502020204030204" pitchFamily="34" charset="0"/>
              </a:rPr>
              <a:t>);</a:t>
            </a:r>
            <a:endParaRPr lang="en-US" sz="1568"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dirty="0">
                <a:solidFill>
                  <a:srgbClr val="008000"/>
                </a:solidFill>
                <a:latin typeface="Calibri" panose="020F0502020204030204" pitchFamily="34" charset="0"/>
                <a:cs typeface="Calibri" panose="020F0502020204030204" pitchFamily="34" charset="0"/>
              </a:rPr>
              <a:t>-- Results --</a:t>
            </a:r>
            <a:endParaRPr lang="en-US" sz="1568" dirty="0">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extLst>
              <p:ext uri="{D42A27DB-BD31-4B8C-83A1-F6EECF244321}">
                <p14:modId xmlns:p14="http://schemas.microsoft.com/office/powerpoint/2010/main" val="1912560806"/>
              </p:ext>
            </p:extLst>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a:solidFill>
                            <a:schemeClr val="accent5"/>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dirty="0" err="1">
                          <a:solidFill>
                            <a:schemeClr val="accent5"/>
                          </a:solidFill>
                          <a:latin typeface="+mj-lt"/>
                        </a:rPr>
                        <a:t>TotalSales</a:t>
                      </a:r>
                      <a:endParaRPr lang="en-US" sz="1400" b="0" dirty="0">
                        <a:solidFill>
                          <a:schemeClr val="accent5"/>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solidFill>
                            <a:schemeClr val="bg1"/>
                          </a:solidFill>
                        </a:rPr>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solidFill>
                            <a:schemeClr val="bg1"/>
                          </a:solidFill>
                        </a:rPr>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a:solidFill>
            <a:schemeClr val="bg1"/>
          </a:solidFill>
        </p:spPr>
        <p:txBody>
          <a:bodyPr>
            <a:spAutoFit/>
          </a:bodyPr>
          <a:lstStyle/>
          <a:p>
            <a:pPr defTabSz="914225">
              <a:spcAft>
                <a:spcPts val="600"/>
              </a:spcAft>
              <a:defRPr/>
            </a:pPr>
            <a:r>
              <a:rPr lang="en-US" sz="1568" kern="0" dirty="0">
                <a:solidFill>
                  <a:srgbClr val="008000"/>
                </a:solidFill>
                <a:latin typeface="Calibri" panose="020F0502020204030204" pitchFamily="34" charset="0"/>
                <a:cs typeface="Calibri" panose="020F0502020204030204" pitchFamily="34" charset="0"/>
              </a:rPr>
              <a:t>-- GROUP BY SETS Example -- </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dirty="0">
                <a:solidFill>
                  <a:srgbClr val="FF00FF"/>
                </a:solidFill>
                <a:latin typeface="Calibri" panose="020F0502020204030204" pitchFamily="34" charset="0"/>
                <a:cs typeface="Calibri" panose="020F0502020204030204" pitchFamily="34" charset="0"/>
              </a:rPr>
              <a:t>SUM</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Sales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TotalSales</a:t>
            </a:r>
            <a:endParaRPr lang="en-US" sz="1568"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dirty="0">
                <a:solidFill>
                  <a:srgbClr val="0000FF"/>
                </a:solidFill>
                <a:latin typeface="Calibri" panose="020F0502020204030204" pitchFamily="34" charset="0"/>
                <a:cs typeface="Calibri" panose="020F0502020204030204" pitchFamily="34" charset="0"/>
              </a:rPr>
              <a:t>GROUP</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BY</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FF00FF"/>
                </a:solidFill>
                <a:latin typeface="Calibri" panose="020F0502020204030204" pitchFamily="34" charset="0"/>
                <a:cs typeface="Calibri" panose="020F0502020204030204" pitchFamily="34" charset="0"/>
              </a:rPr>
              <a:t>GROUPING</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SETS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Country</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FF"/>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808080"/>
                </a:solidFill>
                <a:latin typeface="Calibri" panose="020F0502020204030204" pitchFamily="34" charset="0"/>
                <a:cs typeface="Calibri" panose="020F0502020204030204" pitchFamily="34" charset="0"/>
              </a:rPr>
              <a:t>);</a:t>
            </a:r>
            <a:endParaRPr lang="en-US" sz="1568" kern="0" dirty="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6424" y="4290579"/>
            <a:ext cx="11654187" cy="2137717"/>
          </a:xfrm>
          <a:prstGeom prst="rect">
            <a:avLst/>
          </a:prstGeom>
          <a:solidFill>
            <a:schemeClr val="bg1"/>
          </a:solidFill>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2862643"/>
          </a:xfrm>
        </p:spPr>
        <p:txBody>
          <a:bodyPr/>
          <a:lstStyle/>
          <a:p>
            <a:r>
              <a:rPr lang="en-US" dirty="0" err="1">
                <a:solidFill>
                  <a:schemeClr val="accent5"/>
                </a:solidFill>
              </a:rPr>
              <a:t>HyperLogLog</a:t>
            </a:r>
            <a:r>
              <a:rPr lang="en-US" dirty="0">
                <a:solidFill>
                  <a:schemeClr val="accent5"/>
                </a:solidFill>
              </a:rPr>
              <a:t> accuracy</a:t>
            </a:r>
          </a:p>
          <a:p>
            <a:r>
              <a:rPr lang="en-US" sz="1600" dirty="0">
                <a:solidFill>
                  <a:schemeClr val="bg1"/>
                </a:solidFill>
                <a:latin typeface="Segoe UI"/>
                <a:cs typeface="Segoe UI Semibold" panose="020B0702040204020203" pitchFamily="34" charset="0"/>
              </a:rPr>
              <a:t>Reduce query latency in exchange for a small reduction in accuracy.</a:t>
            </a:r>
          </a:p>
          <a:p>
            <a:r>
              <a:rPr lang="en-US" sz="1600" dirty="0">
                <a:solidFill>
                  <a:schemeClr val="bg1"/>
                </a:solidFill>
                <a:latin typeface="Segoe UI"/>
                <a:cs typeface="Segoe UI Semibold" panose="020B0702040204020203" pitchFamily="34" charset="0"/>
              </a:rPr>
              <a:t>Returns a result with a 2% accuracy of true cardinality on average.</a:t>
            </a:r>
          </a:p>
          <a:p>
            <a:pPr>
              <a:spcAft>
                <a:spcPts val="1200"/>
              </a:spcAft>
            </a:pPr>
            <a:r>
              <a:rPr lang="en-US" sz="1600" dirty="0">
                <a:solidFill>
                  <a:schemeClr val="bg1"/>
                </a:solidFill>
                <a:latin typeface="Segoe UI"/>
                <a:cs typeface="Segoe UI Semibold" panose="020B0702040204020203" pitchFamily="34" charset="0"/>
              </a:rPr>
              <a:t>e.g. COUNT (DISTINCT) returns 1,000,000, </a:t>
            </a:r>
            <a:r>
              <a:rPr lang="en-US" sz="1600" dirty="0" err="1">
                <a:solidFill>
                  <a:schemeClr val="bg1"/>
                </a:solidFill>
                <a:latin typeface="Segoe UI"/>
                <a:cs typeface="Segoe UI Semibold" panose="020B0702040204020203" pitchFamily="34" charset="0"/>
              </a:rPr>
              <a:t>HyperLogLog</a:t>
            </a:r>
            <a:r>
              <a:rPr lang="en-US" sz="1600" dirty="0">
                <a:solidFill>
                  <a:schemeClr val="bg1"/>
                </a:solidFill>
                <a:latin typeface="Segoe UI"/>
                <a:cs typeface="Segoe UI Semibold" panose="020B0702040204020203" pitchFamily="34" charset="0"/>
              </a:rPr>
              <a:t> will return a value in the range of 999,736 to 1,016,234.</a:t>
            </a:r>
          </a:p>
          <a:p>
            <a:endParaRPr lang="en-US" dirty="0">
              <a:solidFill>
                <a:schemeClr val="bg1"/>
              </a:solidFill>
            </a:endParaRPr>
          </a:p>
          <a:p>
            <a:r>
              <a:rPr lang="en-US" dirty="0">
                <a:solidFill>
                  <a:schemeClr val="accent5"/>
                </a:solidFill>
              </a:rPr>
              <a:t>APPROX_COUNT_DISTINCT </a:t>
            </a:r>
          </a:p>
          <a:p>
            <a:r>
              <a:rPr lang="en-US" sz="1600" dirty="0">
                <a:solidFill>
                  <a:schemeClr val="bg1"/>
                </a:solidFill>
                <a:latin typeface="Segoe UI"/>
                <a:cs typeface="Segoe UI Semibold" panose="020B0702040204020203" pitchFamily="34" charset="0"/>
              </a:rPr>
              <a:t>Returns the approximate number of unique non-null values in a group.</a:t>
            </a:r>
          </a:p>
          <a:p>
            <a:r>
              <a:rPr lang="en-US" sz="1600" dirty="0">
                <a:solidFill>
                  <a:schemeClr val="bg1"/>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a:xfrm>
            <a:off x="426425" y="222585"/>
            <a:ext cx="4883706" cy="739343"/>
          </a:xfrm>
        </p:spPr>
        <p:txBody>
          <a:bodyPr/>
          <a:lstStyle/>
          <a:p>
            <a:r>
              <a:rPr lang="en-US" dirty="0">
                <a:solidFill>
                  <a:schemeClr val="bg1"/>
                </a:solidFill>
              </a:rPr>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dirty="0">
                <a:solidFill>
                  <a:schemeClr val="bg1"/>
                </a:solidFill>
              </a:rPr>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dirty="0">
                <a:solidFill>
                  <a:schemeClr val="bg1"/>
                </a:solidFill>
              </a:rPr>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dirty="0">
                <a:solidFill>
                  <a:schemeClr val="bg1"/>
                </a:solidFill>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30" y="1120900"/>
            <a:ext cx="6938708" cy="2797369"/>
          </a:xfrm>
        </p:spPr>
        <p:txBody>
          <a:bodyPr/>
          <a:lstStyle/>
          <a:p>
            <a:r>
              <a:rPr lang="en-US" sz="1961" dirty="0">
                <a:solidFill>
                  <a:schemeClr val="accent5"/>
                </a:solidFill>
              </a:rPr>
              <a:t>Overview</a:t>
            </a:r>
          </a:p>
          <a:p>
            <a:r>
              <a:rPr lang="en-US" sz="1765" dirty="0">
                <a:solidFill>
                  <a:schemeClr val="bg1"/>
                </a:solidFill>
                <a:latin typeface="+mn-lt"/>
              </a:rPr>
              <a:t>Default level is READ UNCOMMITTED</a:t>
            </a:r>
          </a:p>
          <a:p>
            <a:r>
              <a:rPr lang="en-US" sz="1765" dirty="0">
                <a:solidFill>
                  <a:schemeClr val="bg1"/>
                </a:solidFill>
                <a:latin typeface="+mn-lt"/>
              </a:rPr>
              <a:t>Can switch to READ COMMITTED SNAPSHOT ISOLATION</a:t>
            </a:r>
          </a:p>
          <a:p>
            <a:endParaRPr lang="en-US" sz="1765" dirty="0">
              <a:solidFill>
                <a:schemeClr val="bg1"/>
              </a:solidFill>
              <a:latin typeface="+mn-lt"/>
            </a:endParaRPr>
          </a:p>
          <a:p>
            <a:r>
              <a:rPr lang="en-US" sz="1961" dirty="0">
                <a:solidFill>
                  <a:schemeClr val="accent5"/>
                </a:solidFill>
              </a:rPr>
              <a:t>Size limits</a:t>
            </a:r>
          </a:p>
          <a:p>
            <a:r>
              <a:rPr lang="en-US" sz="1568" dirty="0">
                <a:solidFill>
                  <a:schemeClr val="bg1"/>
                </a:solidFill>
                <a:latin typeface="+mn-lt"/>
              </a:rPr>
              <a:t>Limits are applied per distribution</a:t>
            </a:r>
          </a:p>
          <a:p>
            <a:r>
              <a:rPr lang="en-US" sz="1568" dirty="0">
                <a:solidFill>
                  <a:schemeClr val="bg1"/>
                </a:solidFill>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2679527" cy="715420"/>
          </a:xfrm>
        </p:spPr>
        <p:txBody>
          <a:bodyPr/>
          <a:lstStyle/>
          <a:p>
            <a:r>
              <a:rPr lang="en-US" dirty="0">
                <a:solidFill>
                  <a:schemeClr val="bg1"/>
                </a:solidFill>
              </a:rPr>
              <a:t>Transactions</a:t>
            </a:r>
            <a:r>
              <a:rPr lang="en-US" dirty="0"/>
              <a:t>					</a:t>
            </a:r>
            <a:r>
              <a:rPr lang="en-US" dirty="0">
                <a:solidFill>
                  <a:schemeClr val="accent5"/>
                </a:solidFill>
              </a:rPr>
              <a:t>	</a:t>
            </a:r>
            <a:r>
              <a:rPr lang="en-US" dirty="0"/>
              <a:t>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a:solidFill>
            <a:schemeClr val="bg1"/>
          </a:solidFill>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accent5"/>
                </a:solidFill>
              </a:rPr>
              <a:t>State management</a:t>
            </a:r>
          </a:p>
          <a:p>
            <a:r>
              <a:rPr lang="en-US" sz="1765" dirty="0">
                <a:solidFill>
                  <a:schemeClr val="bg1"/>
                </a:solidFill>
                <a:latin typeface="+mn-lt"/>
              </a:rPr>
              <a:t>XACT_STATE() behaves differently than in SQL Server</a:t>
            </a:r>
          </a:p>
          <a:p>
            <a:r>
              <a:rPr lang="en-US" sz="1765" dirty="0">
                <a:solidFill>
                  <a:schemeClr val="bg1"/>
                </a:solidFill>
                <a:latin typeface="+mn-lt"/>
              </a:rPr>
              <a:t>Uses -2 to mark failed transaction (SQL Server uses -1)</a:t>
            </a:r>
          </a:p>
          <a:p>
            <a:r>
              <a:rPr lang="en-US" sz="1765" dirty="0">
                <a:solidFill>
                  <a:schemeClr val="bg1"/>
                </a:solidFill>
                <a:latin typeface="+mn-lt"/>
              </a:rPr>
              <a:t>Once in -2 state, no further statements are allowed until roll back (SQL Server still permits reads)</a:t>
            </a:r>
          </a:p>
          <a:p>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The JSON format enables representation of complex or hierarchical data structures in tables. </a:t>
            </a:r>
          </a:p>
          <a:p>
            <a:pPr>
              <a:spcBef>
                <a:spcPts val="600"/>
              </a:spcBef>
            </a:pPr>
            <a:r>
              <a:rPr lang="en-US" sz="1765" dirty="0">
                <a:solidFill>
                  <a:schemeClr val="bg1"/>
                </a:solidFill>
                <a:latin typeface="+mn-lt"/>
              </a:rPr>
              <a:t>JSON data is stored using standard NVARCHAR table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a:spcBef>
                <a:spcPts val="600"/>
              </a:spcBef>
            </a:pPr>
            <a:r>
              <a:rPr lang="en-US" sz="1765" dirty="0">
                <a:solidFill>
                  <a:schemeClr val="bg1"/>
                </a:solidFill>
                <a:latin typeface="+mn-lt"/>
              </a:rPr>
              <a:t>Transform arrays of JSON objects into table format</a:t>
            </a:r>
          </a:p>
          <a:p>
            <a:pPr>
              <a:spcBef>
                <a:spcPts val="600"/>
              </a:spcBef>
            </a:pPr>
            <a:r>
              <a:rPr lang="en-US" sz="1765" dirty="0">
                <a:solidFill>
                  <a:schemeClr val="bg1"/>
                </a:solidFill>
                <a:latin typeface="+mn-lt"/>
              </a:rPr>
              <a:t>Performance optimization using clustered </a:t>
            </a:r>
            <a:r>
              <a:rPr lang="en-US" sz="1765" dirty="0" err="1">
                <a:solidFill>
                  <a:schemeClr val="bg1"/>
                </a:solidFill>
                <a:latin typeface="+mn-lt"/>
              </a:rPr>
              <a:t>columnstore</a:t>
            </a:r>
            <a:r>
              <a:rPr lang="en-US" sz="1765" dirty="0">
                <a:solidFill>
                  <a:schemeClr val="bg1"/>
                </a:solidFill>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Table with column for JSON string</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BIGINT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NVARCHAR(150) NOT NULL</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OrderDetails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NVARCHAR(3000) NOT NULL </a:t>
            </a:r>
            <a:r>
              <a:rPr lang="en-US" sz="1372" kern="0" dirty="0">
                <a:solidFill>
                  <a:srgbClr val="008000"/>
                </a:solidFill>
                <a:latin typeface="Calibri" panose="020F0502020204030204" pitchFamily="34" charset="0"/>
                <a:cs typeface="Calibri" panose="020F0502020204030204" pitchFamily="34" charset="0"/>
              </a:rPr>
              <a:t>–- NVARCHAR column for JSON</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WITH</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DISTRIBUTION</a:t>
            </a:r>
            <a:r>
              <a:rPr lang="en-US" sz="1372" dirty="0">
                <a:solidFill>
                  <a:srgbClr val="000000"/>
                </a:solidFill>
                <a:latin typeface="Calibri" panose="020F0502020204030204" pitchFamily="34" charset="0"/>
                <a:cs typeface="Calibri" panose="020F0502020204030204" pitchFamily="34" charset="0"/>
              </a:rPr>
              <a:t> = </a:t>
            </a:r>
            <a:r>
              <a:rPr lang="en-US" sz="1372" dirty="0">
                <a:solidFill>
                  <a:srgbClr val="0000FF"/>
                </a:solidFill>
                <a:latin typeface="Calibri" panose="020F0502020204030204" pitchFamily="34" charset="0"/>
                <a:cs typeface="Calibri" panose="020F0502020204030204" pitchFamily="34" charset="0"/>
              </a:rPr>
              <a:t>ROUND_ROBIN</a:t>
            </a:r>
            <a:r>
              <a:rPr lang="en-US" sz="1372" dirty="0">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8000"/>
                </a:solidFill>
                <a:latin typeface="Calibri" panose="020F0502020204030204" pitchFamily="34" charset="0"/>
                <a:cs typeface="Calibri" panose="020F0502020204030204" pitchFamily="34" charset="0"/>
              </a:rPr>
              <a:t>-- Populate table with semi-structured data</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INSERT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CustomerOrders</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( 101,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CustomerId</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'Bahrain'</a:t>
            </a:r>
            <a:r>
              <a:rPr lang="en-US" sz="1372" dirty="0">
                <a:solidFill>
                  <a:srgbClr val="00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Country</a:t>
            </a:r>
            <a:endParaRPr lang="en-US" sz="1372" kern="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N</a:t>
            </a:r>
            <a:r>
              <a:rPr lang="en-US" sz="1372" dirty="0">
                <a:solidFill>
                  <a:srgbClr val="FF0000"/>
                </a:solidFill>
                <a:latin typeface="Calibri" panose="020F0502020204030204" pitchFamily="34" charset="0"/>
                <a:cs typeface="Calibri" panose="020F0502020204030204" pitchFamily="34" charset="0"/>
              </a:rPr>
              <a:t>'</a:t>
            </a:r>
            <a:r>
              <a:rPr lang="en-US" sz="1372" kern="0" dirty="0">
                <a:solidFill>
                  <a:srgbClr val="FF0000"/>
                </a:solidFill>
                <a:latin typeface="Calibri" panose="020F0502020204030204" pitchFamily="34" charset="0"/>
                <a:cs typeface="Calibri" panose="020F0502020204030204" pitchFamily="34" charset="0"/>
              </a:rPr>
              <a:t>[{ </a:t>
            </a:r>
            <a:r>
              <a:rPr lang="en-US" sz="1372" kern="0" dirty="0" err="1">
                <a:solidFill>
                  <a:srgbClr val="FF0000"/>
                </a:solidFill>
                <a:latin typeface="Calibri" panose="020F0502020204030204" pitchFamily="34" charset="0"/>
                <a:cs typeface="Calibri" panose="020F0502020204030204" pitchFamily="34" charset="0"/>
              </a:rPr>
              <a:t>StoreId</a:t>
            </a:r>
            <a:r>
              <a:rPr lang="en-US" sz="1372" kern="0" dirty="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dirty="0">
                <a:solidFill>
                  <a:srgbClr val="FF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 </a:t>
            </a:r>
            <a:r>
              <a:rPr lang="en-US" sz="1372" kern="0" dirty="0">
                <a:solidFill>
                  <a:srgbClr val="008000"/>
                </a:solidFill>
                <a:latin typeface="Calibri" panose="020F0502020204030204" pitchFamily="34" charset="0"/>
                <a:cs typeface="Calibri" panose="020F0502020204030204" pitchFamily="34" charset="0"/>
              </a:rPr>
              <a:t>-- </a:t>
            </a:r>
            <a:r>
              <a:rPr lang="en-US" sz="1372" kern="0" dirty="0" err="1">
                <a:solidFill>
                  <a:srgbClr val="008000"/>
                </a:solidFill>
                <a:latin typeface="Calibri" panose="020F0502020204030204" pitchFamily="34" charset="0"/>
                <a:cs typeface="Calibri" panose="020F0502020204030204" pitchFamily="34" charset="0"/>
              </a:rPr>
              <a:t>OrderDetails</a:t>
            </a:r>
            <a:endParaRPr lang="en-US" sz="1372" kern="0" dirty="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dirty="0">
                <a:solidFill>
                  <a:srgbClr val="00000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Read JSON data stored in a string column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ISJSON</a:t>
            </a:r>
            <a:r>
              <a:rPr lang="en-US" sz="1765" dirty="0">
                <a:solidFill>
                  <a:schemeClr val="bg1"/>
                </a:solidFill>
                <a:latin typeface="+mn-lt"/>
              </a:rPr>
              <a:t> – verify if text is valid JSON</a:t>
            </a:r>
          </a:p>
          <a:p>
            <a:pPr marL="285695" indent="-285695">
              <a:spcBef>
                <a:spcPts val="600"/>
              </a:spcBef>
              <a:buFont typeface="Arial" panose="020B0604020202020204" pitchFamily="34" charset="0"/>
              <a:buChar char="•"/>
            </a:pPr>
            <a:r>
              <a:rPr lang="en-US" sz="1765" dirty="0">
                <a:solidFill>
                  <a:srgbClr val="FF0000"/>
                </a:solidFill>
                <a:latin typeface="+mn-lt"/>
              </a:rPr>
              <a:t>JSON_VALUE </a:t>
            </a:r>
            <a:r>
              <a:rPr lang="en-US" sz="1765" dirty="0">
                <a:solidFill>
                  <a:schemeClr val="bg1"/>
                </a:solidFill>
                <a:latin typeface="+mn-lt"/>
              </a:rPr>
              <a:t>– extract a scalar value from a JSON string</a:t>
            </a:r>
          </a:p>
          <a:p>
            <a:pPr marL="285695" indent="-285695">
              <a:spcBef>
                <a:spcPts val="600"/>
              </a:spcBef>
              <a:buFont typeface="Arial" panose="020B0604020202020204" pitchFamily="34" charset="0"/>
              <a:buChar char="•"/>
            </a:pPr>
            <a:r>
              <a:rPr lang="en-US" sz="1765" dirty="0">
                <a:solidFill>
                  <a:srgbClr val="FF0000"/>
                </a:solidFill>
                <a:latin typeface="+mn-lt"/>
              </a:rPr>
              <a:t>JSON_QUERY </a:t>
            </a:r>
            <a:r>
              <a:rPr lang="en-US" sz="1765" dirty="0">
                <a:solidFill>
                  <a:schemeClr val="bg1"/>
                </a:solidFill>
                <a:latin typeface="+mn-lt"/>
              </a:rPr>
              <a:t>– extract a JSON object or array from a JSON string</a:t>
            </a:r>
          </a:p>
          <a:p>
            <a:pPr>
              <a:spcBef>
                <a:spcPts val="600"/>
              </a:spcBef>
            </a:pPr>
            <a:r>
              <a:rPr lang="en-US" sz="1961" dirty="0">
                <a:solidFill>
                  <a:schemeClr val="accent5"/>
                </a:solidFill>
              </a:rPr>
              <a:t>Benefits</a:t>
            </a:r>
          </a:p>
          <a:p>
            <a:pPr marL="280121" indent="-280121">
              <a:spcBef>
                <a:spcPts val="600"/>
              </a:spcBef>
              <a:buFont typeface="Arial" panose="020B0604020202020204" pitchFamily="34" charset="0"/>
              <a:buChar char="•"/>
            </a:pPr>
            <a:r>
              <a:rPr lang="en-US" sz="1765" dirty="0">
                <a:solidFill>
                  <a:schemeClr val="bg1"/>
                </a:solidFill>
                <a:latin typeface="+mn-lt"/>
              </a:rPr>
              <a:t>Ability to get standard columns as well as JSON column</a:t>
            </a:r>
          </a:p>
          <a:p>
            <a:pPr marL="280121" indent="-280121">
              <a:spcBef>
                <a:spcPts val="600"/>
              </a:spcBef>
              <a:buFont typeface="Arial" panose="020B0604020202020204" pitchFamily="34" charset="0"/>
              <a:buChar char="•"/>
            </a:pPr>
            <a:r>
              <a:rPr lang="en-US" sz="1765" dirty="0">
                <a:solidFill>
                  <a:schemeClr val="bg1"/>
                </a:solidFill>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extLst>
              <p:ext uri="{D42A27DB-BD31-4B8C-83A1-F6EECF244321}">
                <p14:modId xmlns:p14="http://schemas.microsoft.com/office/powerpoint/2010/main" val="4116863656"/>
              </p:ext>
            </p:extLst>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 "Price":2024.40, "Quantity":1 }}]</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extLst>
              <p:ext uri="{D42A27DB-BD31-4B8C-83A1-F6EECF244321}">
                <p14:modId xmlns:p14="http://schemas.microsoft.com/office/powerpoint/2010/main" val="408491560"/>
              </p:ext>
            </p:extLst>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ItemDetails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Use standard table columns and values from JSON text in the same analytical query.</a:t>
            </a:r>
          </a:p>
          <a:p>
            <a:pPr>
              <a:spcBef>
                <a:spcPts val="600"/>
              </a:spcBef>
            </a:pPr>
            <a:r>
              <a:rPr lang="en-US" sz="1765" dirty="0">
                <a:solidFill>
                  <a:schemeClr val="bg1"/>
                </a:solidFill>
                <a:latin typeface="+mn-lt"/>
              </a:rPr>
              <a:t>Modify JSON data with the following:</a:t>
            </a:r>
          </a:p>
          <a:p>
            <a:pPr marL="285695" indent="-285695">
              <a:spcBef>
                <a:spcPts val="600"/>
              </a:spcBef>
              <a:buFont typeface="Arial" panose="020B0604020202020204" pitchFamily="34" charset="0"/>
              <a:buChar char="•"/>
            </a:pPr>
            <a:r>
              <a:rPr lang="en-US" sz="1765" dirty="0">
                <a:solidFill>
                  <a:srgbClr val="FF0000"/>
                </a:solidFill>
                <a:latin typeface="+mn-lt"/>
              </a:rPr>
              <a:t>JSON_MODIFY </a:t>
            </a:r>
            <a:r>
              <a:rPr lang="en-US" sz="1765" dirty="0">
                <a:solidFill>
                  <a:schemeClr val="bg1"/>
                </a:solidFill>
                <a:latin typeface="+mn-lt"/>
              </a:rPr>
              <a:t>– modifies a value in a JSON string</a:t>
            </a:r>
          </a:p>
          <a:p>
            <a:pPr marL="285695" indent="-285695">
              <a:spcBef>
                <a:spcPts val="600"/>
              </a:spcBef>
              <a:buFont typeface="Arial" panose="020B0604020202020204" pitchFamily="34" charset="0"/>
              <a:buChar char="•"/>
            </a:pPr>
            <a:r>
              <a:rPr lang="en-US" sz="1765" dirty="0">
                <a:solidFill>
                  <a:srgbClr val="FF0000"/>
                </a:solidFill>
                <a:latin typeface="+mn-lt"/>
              </a:rPr>
              <a:t>OPENJSON</a:t>
            </a:r>
            <a:r>
              <a:rPr lang="en-US" sz="1765" dirty="0">
                <a:solidFill>
                  <a:schemeClr val="bg1"/>
                </a:solidFill>
                <a:latin typeface="+mn-lt"/>
              </a:rPr>
              <a:t> – convert JSON collection to a set of rows and columns</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Flexibility to update JSON string using T-SQL</a:t>
            </a:r>
          </a:p>
          <a:p>
            <a:pPr marL="280121" indent="-280121">
              <a:buFont typeface="Arial" panose="020B0604020202020204" pitchFamily="34" charset="0"/>
              <a:buChar char="•"/>
            </a:pPr>
            <a:r>
              <a:rPr lang="en-US" sz="1765" dirty="0">
                <a:solidFill>
                  <a:schemeClr val="bg1"/>
                </a:solidFill>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solidFill>
            <a:schemeClr val="bg1"/>
          </a:solidFill>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extLst>
              <p:ext uri="{D42A27DB-BD31-4B8C-83A1-F6EECF244321}">
                <p14:modId xmlns:p14="http://schemas.microsoft.com/office/powerpoint/2010/main" val="2922029659"/>
              </p:ext>
            </p:extLst>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OrderDetails</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solidFill>
                            <a:schemeClr val="bg1"/>
                          </a:solidFill>
                          <a:latin typeface="Calibri" panose="020F0502020204030204" pitchFamily="34" charset="0"/>
                          <a:cs typeface="Calibri" panose="020F0502020204030204" pitchFamily="34" charset="0"/>
                        </a:rPr>
                        <a:t>N</a:t>
                      </a:r>
                      <a:r>
                        <a:rPr lang="en-US" sz="1200" dirty="0">
                          <a:solidFill>
                            <a:schemeClr val="bg1"/>
                          </a:solidFill>
                          <a:latin typeface="Calibri" panose="020F0502020204030204" pitchFamily="34" charset="0"/>
                          <a:cs typeface="Calibri" panose="020F0502020204030204" pitchFamily="34" charset="0"/>
                        </a:rPr>
                        <a:t>'</a:t>
                      </a:r>
                      <a:r>
                        <a:rPr lang="en-US" sz="1200" kern="0" dirty="0">
                          <a:solidFill>
                            <a:schemeClr val="bg1"/>
                          </a:solidFill>
                          <a:latin typeface="Calibri" panose="020F0502020204030204" pitchFamily="34" charset="0"/>
                          <a:cs typeface="Calibri" panose="020F0502020204030204" pitchFamily="34" charset="0"/>
                        </a:rPr>
                        <a:t>[{ </a:t>
                      </a:r>
                      <a:r>
                        <a:rPr lang="en-US" sz="1200" kern="0" dirty="0" err="1">
                          <a:solidFill>
                            <a:schemeClr val="bg1"/>
                          </a:solidFill>
                          <a:latin typeface="Calibri" panose="020F0502020204030204" pitchFamily="34" charset="0"/>
                          <a:cs typeface="Calibri" panose="020F0502020204030204" pitchFamily="34" charset="0"/>
                        </a:rPr>
                        <a:t>StoreId</a:t>
                      </a:r>
                      <a:r>
                        <a:rPr lang="en-US" sz="1200" kern="0" dirty="0">
                          <a:solidFill>
                            <a:schemeClr val="bg1"/>
                          </a:solidFill>
                          <a:latin typeface="Calibri" panose="020F0502020204030204" pitchFamily="34" charset="0"/>
                          <a:cs typeface="Calibri" panose="020F0502020204030204" pitchFamily="34" charset="0"/>
                        </a:rPr>
                        <a:t>": "AW73565",  "Order": { "Number":"SO43659",                  "Date":"2011-05-31T00:00:00“ }, "Item":  </a:t>
                      </a:r>
                      <a:r>
                        <a:rPr lang="en-US" sz="1200" kern="0" dirty="0">
                          <a:solidFill>
                            <a:schemeClr val="bg1"/>
                          </a:solidFill>
                          <a:highlight>
                            <a:srgbClr val="F1F5C1"/>
                          </a:highlight>
                          <a:latin typeface="Calibri" panose="020F0502020204030204" pitchFamily="34" charset="0"/>
                          <a:cs typeface="Calibri" panose="020F0502020204030204" pitchFamily="34" charset="0"/>
                        </a:rPr>
                        <a:t>{ "Price":2024.40, "Quantity": 2}</a:t>
                      </a:r>
                      <a:r>
                        <a:rPr lang="en-US" sz="1200" kern="0" dirty="0">
                          <a:solidFill>
                            <a:schemeClr val="bg1"/>
                          </a:solidFill>
                          <a:latin typeface="Calibri" panose="020F0502020204030204" pitchFamily="34" charset="0"/>
                          <a:cs typeface="Calibri" panose="020F0502020204030204" pitchFamily="34" charset="0"/>
                        </a:rPr>
                        <a:t>}]</a:t>
                      </a:r>
                      <a:r>
                        <a:rPr lang="en-US" sz="1200" dirty="0">
                          <a:solidFill>
                            <a:schemeClr val="bg1"/>
                          </a:solidFill>
                          <a:latin typeface="Calibri" panose="020F0502020204030204" pitchFamily="34" charset="0"/>
                          <a:cs typeface="Calibri" panose="020F0502020204030204" pitchFamily="34" charset="0"/>
                        </a:rPr>
                        <a:t>'</a:t>
                      </a: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extLst>
              <p:ext uri="{D42A27DB-BD31-4B8C-83A1-F6EECF244321}">
                <p14:modId xmlns:p14="http://schemas.microsoft.com/office/powerpoint/2010/main" val="2882677628"/>
              </p:ext>
            </p:extLst>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solidFill>
                            <a:schemeClr val="bg1"/>
                          </a:solidFill>
                          <a:latin typeface="Calibri" panose="020F0502020204030204" pitchFamily="34" charset="0"/>
                          <a:cs typeface="Calibri" panose="020F0502020204030204" pitchFamily="34" charset="0"/>
                        </a:rPr>
                        <a:t>CustomerId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OrderDate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solidFill>
                            <a:schemeClr val="bg1"/>
                          </a:solidFill>
                          <a:latin typeface="Calibri" panose="020F0502020204030204" pitchFamily="34" charset="0"/>
                          <a:cs typeface="Calibri" panose="020F0502020204030204" pitchFamily="34" charset="0"/>
                        </a:rPr>
                        <a:t>101</a:t>
                      </a: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bg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bg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No pre-compiled code</a:t>
            </a:r>
          </a:p>
          <a:p>
            <a:pPr>
              <a:spcBef>
                <a:spcPts val="600"/>
              </a:spcBef>
            </a:pPr>
            <a:r>
              <a:rPr lang="en-US" sz="1765" dirty="0">
                <a:solidFill>
                  <a:schemeClr val="bg1"/>
                </a:solidFill>
                <a:latin typeface="+mn-lt"/>
              </a:rPr>
              <a:t>Think of SPs as containers for SQL logic</a:t>
            </a:r>
          </a:p>
          <a:p>
            <a:pPr>
              <a:spcBef>
                <a:spcPts val="600"/>
              </a:spcBef>
            </a:pPr>
            <a:endParaRPr lang="en-US" sz="1765" dirty="0">
              <a:solidFill>
                <a:schemeClr val="bg1"/>
              </a:solidFill>
              <a:latin typeface="+mn-lt"/>
            </a:endParaRPr>
          </a:p>
          <a:p>
            <a:r>
              <a:rPr lang="en-US" sz="1961" dirty="0">
                <a:solidFill>
                  <a:schemeClr val="accent5"/>
                </a:solidFill>
              </a:rPr>
              <a:t>Limitations</a:t>
            </a:r>
          </a:p>
          <a:p>
            <a:r>
              <a:rPr lang="en-US" sz="1765" dirty="0">
                <a:solidFill>
                  <a:schemeClr val="bg1"/>
                </a:solidFill>
                <a:latin typeface="+mn-lt"/>
              </a:rPr>
              <a:t>Maximum 8 nesting levels (compared to 32 in SQL Server)</a:t>
            </a:r>
          </a:p>
          <a:p>
            <a:r>
              <a:rPr lang="en-US" sz="1765" dirty="0">
                <a:solidFill>
                  <a:schemeClr val="bg1"/>
                </a:solidFill>
                <a:latin typeface="+mn-lt"/>
              </a:rPr>
              <a:t>No support for @@NESTLEVEL</a:t>
            </a:r>
          </a:p>
          <a:p>
            <a:r>
              <a:rPr lang="en-US" sz="1765" dirty="0">
                <a:solidFill>
                  <a:schemeClr val="bg1"/>
                </a:solidFill>
                <a:latin typeface="+mn-lt"/>
              </a:rPr>
              <a:t>Cannot consume the result set of a stored procedure with INSERT</a:t>
            </a:r>
          </a:p>
          <a:p>
            <a:r>
              <a:rPr lang="en-US" sz="1765" dirty="0">
                <a:solidFill>
                  <a:schemeClr val="bg1"/>
                </a:solidFill>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solidFill>
            <a:schemeClr val="bg1"/>
          </a:solidFill>
          <a:ln>
            <a:solidFill>
              <a:schemeClr val="bg2">
                <a:lumMod val="50000"/>
              </a:schemeClr>
            </a:solidFill>
          </a:ln>
        </p:spPr>
        <p:txBody>
          <a:bodyPr>
            <a:spAutoFit/>
          </a:bodyPr>
          <a:lstStyle/>
          <a:p>
            <a:pPr defTabSz="914225">
              <a:defRPr/>
            </a:pPr>
            <a:r>
              <a:rPr lang="en-US" sz="1568" kern="0" dirty="0">
                <a:solidFill>
                  <a:srgbClr val="0000FF"/>
                </a:solidFill>
                <a:latin typeface="Calibri" panose="020F0502020204030204" pitchFamily="34" charset="0"/>
                <a:cs typeface="Calibri" panose="020F0502020204030204" pitchFamily="34" charset="0"/>
              </a:rPr>
              <a:t>CREATE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PROCEDURE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AS</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NOCOUNT</a:t>
            </a: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ON</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SELECT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LastName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FirstName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JobTitle</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dirty="0">
                <a:solidFill>
                  <a:srgbClr val="000000"/>
                </a:solidFill>
                <a:latin typeface="Calibri" panose="020F0502020204030204" pitchFamily="34" charset="0"/>
                <a:cs typeface="Calibri" panose="020F0502020204030204" pitchFamily="34" charset="0"/>
              </a:rPr>
              <a:t>    </a:t>
            </a:r>
            <a:r>
              <a:rPr lang="en-US" sz="1568" kern="0" dirty="0">
                <a:solidFill>
                  <a:srgbClr val="0000FF"/>
                </a:solidFill>
                <a:latin typeface="Calibri" panose="020F0502020204030204" pitchFamily="34" charset="0"/>
                <a:cs typeface="Calibri" panose="020F0502020204030204" pitchFamily="34" charset="0"/>
              </a:rPr>
              <a:t>FROM</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vEmployeeDepartment</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8000"/>
                </a:solidFill>
                <a:latin typeface="Calibri" panose="020F0502020204030204" pitchFamily="34" charset="0"/>
                <a:cs typeface="Calibri" panose="020F0502020204030204" pitchFamily="34" charset="0"/>
              </a:rPr>
              <a:t>-- Execute a stored procedures</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EXECUTE</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a:solidFill>
                  <a:srgbClr val="0000FF"/>
                </a:solidFill>
                <a:latin typeface="Calibri" panose="020F0502020204030204" pitchFamily="34" charset="0"/>
                <a:cs typeface="Calibri" panose="020F0502020204030204" pitchFamily="34" charset="0"/>
              </a:rPr>
              <a:t>EXEC</a:t>
            </a:r>
            <a:r>
              <a:rPr lang="en-US" sz="1568" kern="0" dirty="0">
                <a:solidFill>
                  <a:srgbClr val="000000"/>
                </a:solidFill>
                <a:latin typeface="Calibri" panose="020F0502020204030204" pitchFamily="34" charset="0"/>
                <a:cs typeface="Calibri" panose="020F0502020204030204" pitchFamily="34" charset="0"/>
              </a:rPr>
              <a:t> </a:t>
            </a: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00FF"/>
                </a:solidFill>
                <a:latin typeface="Calibri" panose="020F0502020204030204" pitchFamily="34" charset="0"/>
                <a:cs typeface="Calibri" panose="020F0502020204030204" pitchFamily="34" charset="0"/>
              </a:rPr>
              <a:t>GO</a:t>
            </a:r>
            <a:r>
              <a:rPr lang="en-US" sz="1568" kern="0" dirty="0">
                <a:solidFill>
                  <a:srgbClr val="000000"/>
                </a:solidFill>
                <a:latin typeface="Calibri" panose="020F0502020204030204" pitchFamily="34" charset="0"/>
                <a:cs typeface="Calibri" panose="020F0502020204030204" pitchFamily="34" charset="0"/>
              </a:rPr>
              <a:t>  </a:t>
            </a:r>
          </a:p>
          <a:p>
            <a:pPr defTabSz="914225">
              <a:defRPr/>
            </a:pPr>
            <a:r>
              <a:rPr lang="en-US" sz="1568" kern="0" dirty="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dirty="0">
              <a:solidFill>
                <a:srgbClr val="000000"/>
              </a:solidFill>
              <a:latin typeface="Calibri" panose="020F0502020204030204" pitchFamily="34" charset="0"/>
              <a:cs typeface="Calibri" panose="020F0502020204030204" pitchFamily="34" charset="0"/>
            </a:endParaRPr>
          </a:p>
          <a:p>
            <a:pPr defTabSz="914225">
              <a:defRPr/>
            </a:pPr>
            <a:r>
              <a:rPr lang="en-US" sz="1568" kern="0" dirty="0" err="1">
                <a:solidFill>
                  <a:srgbClr val="000000"/>
                </a:solidFill>
                <a:latin typeface="Calibri" panose="020F0502020204030204" pitchFamily="34" charset="0"/>
                <a:cs typeface="Calibri" panose="020F0502020204030204" pitchFamily="34" charset="0"/>
              </a:rPr>
              <a:t>HumanResources</a:t>
            </a:r>
            <a:r>
              <a:rPr lang="en-US" sz="1568" kern="0" dirty="0" err="1">
                <a:solidFill>
                  <a:srgbClr val="808080"/>
                </a:solidFill>
                <a:latin typeface="Calibri" panose="020F0502020204030204" pitchFamily="34" charset="0"/>
                <a:cs typeface="Calibri" panose="020F0502020204030204" pitchFamily="34" charset="0"/>
              </a:rPr>
              <a:t>.</a:t>
            </a:r>
            <a:r>
              <a:rPr lang="en-US" sz="1568" kern="0" dirty="0" err="1">
                <a:solidFill>
                  <a:srgbClr val="000000"/>
                </a:solidFill>
                <a:latin typeface="Calibri" panose="020F0502020204030204" pitchFamily="34" charset="0"/>
                <a:cs typeface="Calibri" panose="020F0502020204030204" pitchFamily="34" charset="0"/>
              </a:rPr>
              <a:t>uspGetAllEmployees</a:t>
            </a:r>
            <a:r>
              <a:rPr lang="en-US" sz="1568" kern="0" dirty="0">
                <a:solidFill>
                  <a:srgbClr val="808080"/>
                </a:solidFill>
                <a:latin typeface="Calibri" panose="020F0502020204030204" pitchFamily="34" charset="0"/>
                <a:cs typeface="Calibri" panose="020F0502020204030204" pitchFamily="34" charset="0"/>
              </a:rPr>
              <a:t>;</a:t>
            </a:r>
            <a:r>
              <a:rPr lang="en-US" sz="1568" kern="0" dirty="0">
                <a:solidFill>
                  <a:srgbClr val="000000"/>
                </a:solidFill>
                <a:latin typeface="Calibri" panose="020F0502020204030204" pitchFamily="34" charset="0"/>
                <a:cs typeface="Calibri" panose="020F0502020204030204" pitchFamily="34" charset="0"/>
              </a:rPr>
              <a:t> </a:t>
            </a:r>
            <a:endParaRPr lang="en-US" sz="3921"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solidFill>
                  <a:schemeClr val="bg1"/>
                </a:solidFill>
              </a:rPr>
              <a:t>Synapse SQL - clients and tools </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833319" y="1629156"/>
            <a:ext cx="5451862" cy="3424679"/>
          </a:xfrm>
        </p:spPr>
        <p:txBody>
          <a:bodyPr/>
          <a:lstStyle/>
          <a:p>
            <a:pPr>
              <a:lnSpc>
                <a:spcPct val="100000"/>
              </a:lnSpc>
              <a:spcAft>
                <a:spcPts val="600"/>
              </a:spcAft>
            </a:pPr>
            <a:r>
              <a:rPr lang="en-US" sz="2000" dirty="0">
                <a:solidFill>
                  <a:schemeClr val="accent5"/>
                </a:solidFill>
                <a:latin typeface="+mj-lt"/>
              </a:rPr>
              <a:t>Tools</a:t>
            </a:r>
          </a:p>
          <a:p>
            <a:pPr>
              <a:lnSpc>
                <a:spcPct val="100000"/>
              </a:lnSpc>
              <a:spcAft>
                <a:spcPts val="600"/>
              </a:spcAft>
            </a:pPr>
            <a:r>
              <a:rPr lang="en-US" sz="1800" dirty="0">
                <a:solidFill>
                  <a:schemeClr val="bg1"/>
                </a:solidFill>
              </a:rPr>
              <a:t>Web IDE - Synapse Studio </a:t>
            </a:r>
          </a:p>
          <a:p>
            <a:pPr>
              <a:lnSpc>
                <a:spcPct val="100000"/>
              </a:lnSpc>
              <a:spcAft>
                <a:spcPts val="600"/>
              </a:spcAft>
            </a:pPr>
            <a:r>
              <a:rPr lang="en-US" sz="1800" dirty="0">
                <a:solidFill>
                  <a:schemeClr val="bg1"/>
                </a:solidFill>
              </a:rPr>
              <a:t>Client tools - Azure Data Studio, SSMS, </a:t>
            </a:r>
          </a:p>
          <a:p>
            <a:pPr>
              <a:lnSpc>
                <a:spcPct val="100000"/>
              </a:lnSpc>
              <a:spcAft>
                <a:spcPts val="600"/>
              </a:spcAft>
            </a:pPr>
            <a:r>
              <a:rPr lang="en-US" sz="1800" dirty="0">
                <a:solidFill>
                  <a:schemeClr val="bg1"/>
                </a:solidFill>
              </a:rPr>
              <a:t>Any tool/library that uses standard SQL can access serverless SQL pool</a:t>
            </a:r>
          </a:p>
          <a:p>
            <a:pPr marL="285750" indent="-285750">
              <a:lnSpc>
                <a:spcPct val="100000"/>
              </a:lnSpc>
              <a:spcAft>
                <a:spcPts val="600"/>
              </a:spcAft>
              <a:buFontTx/>
              <a:buChar char="-"/>
            </a:pPr>
            <a:r>
              <a:rPr lang="en-US" sz="1800" dirty="0" err="1">
                <a:solidFill>
                  <a:schemeClr val="bg1"/>
                </a:solidFill>
              </a:rPr>
              <a:t>PowerBI</a:t>
            </a:r>
            <a:endParaRPr lang="en-US" sz="1800" dirty="0">
              <a:solidFill>
                <a:schemeClr val="bg1"/>
              </a:solidFill>
            </a:endParaRPr>
          </a:p>
          <a:p>
            <a:pPr marL="285750" indent="-285750">
              <a:lnSpc>
                <a:spcPct val="100000"/>
              </a:lnSpc>
              <a:spcAft>
                <a:spcPts val="600"/>
              </a:spcAft>
              <a:buFontTx/>
              <a:buChar char="-"/>
            </a:pPr>
            <a:r>
              <a:rPr lang="en-US" sz="1800" dirty="0">
                <a:solidFill>
                  <a:schemeClr val="bg1"/>
                </a:solidFill>
              </a:rPr>
              <a:t>Azure Analytic Services</a:t>
            </a:r>
          </a:p>
          <a:p>
            <a:pPr marL="285750" indent="-285750">
              <a:lnSpc>
                <a:spcPct val="100000"/>
              </a:lnSpc>
              <a:spcAft>
                <a:spcPts val="600"/>
              </a:spcAft>
              <a:buFontTx/>
              <a:buChar char="-"/>
            </a:pPr>
            <a:r>
              <a:rPr lang="en-US" sz="1800" dirty="0">
                <a:solidFill>
                  <a:schemeClr val="bg1"/>
                </a:solidFill>
              </a:rPr>
              <a:t>Client languages and drivers that works with Azure SQL can be used to access serverless SQL pool</a:t>
            </a:r>
          </a:p>
        </p:txBody>
      </p:sp>
      <p:pic>
        <p:nvPicPr>
          <p:cNvPr id="2" name="Picture 1" descr="A picture containing drawing&#10;&#10;Description automatically generated">
            <a:extLst>
              <a:ext uri="{FF2B5EF4-FFF2-40B4-BE49-F238E27FC236}">
                <a16:creationId xmlns:a16="http://schemas.microsoft.com/office/drawing/2014/main" id="{14232395-0092-4C98-82BB-CFEF0C695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199" y="1129915"/>
            <a:ext cx="1001653" cy="1074233"/>
          </a:xfrm>
          <a:prstGeom prst="rect">
            <a:avLst/>
          </a:prstGeom>
        </p:spPr>
      </p:pic>
      <p:pic>
        <p:nvPicPr>
          <p:cNvPr id="9" name="Picture 8">
            <a:extLst>
              <a:ext uri="{FF2B5EF4-FFF2-40B4-BE49-F238E27FC236}">
                <a16:creationId xmlns:a16="http://schemas.microsoft.com/office/drawing/2014/main" id="{50917280-126A-401A-A021-5006A6CE5719}"/>
              </a:ext>
            </a:extLst>
          </p:cNvPr>
          <p:cNvPicPr>
            <a:picLocks noChangeAspect="1"/>
          </p:cNvPicPr>
          <p:nvPr/>
        </p:nvPicPr>
        <p:blipFill>
          <a:blip r:embed="rId3"/>
          <a:stretch>
            <a:fillRect/>
          </a:stretch>
        </p:blipFill>
        <p:spPr>
          <a:xfrm>
            <a:off x="9267839" y="1129914"/>
            <a:ext cx="1159232" cy="1074233"/>
          </a:xfrm>
          <a:prstGeom prst="rect">
            <a:avLst/>
          </a:prstGeom>
        </p:spPr>
      </p:pic>
      <p:pic>
        <p:nvPicPr>
          <p:cNvPr id="11" name="Picture 10">
            <a:extLst>
              <a:ext uri="{FF2B5EF4-FFF2-40B4-BE49-F238E27FC236}">
                <a16:creationId xmlns:a16="http://schemas.microsoft.com/office/drawing/2014/main" id="{183905FD-8575-40AA-A946-D873958DC406}"/>
              </a:ext>
            </a:extLst>
          </p:cNvPr>
          <p:cNvPicPr>
            <a:picLocks noChangeAspect="1"/>
          </p:cNvPicPr>
          <p:nvPr/>
        </p:nvPicPr>
        <p:blipFill>
          <a:blip r:embed="rId4"/>
          <a:stretch>
            <a:fillRect/>
          </a:stretch>
        </p:blipFill>
        <p:spPr>
          <a:xfrm>
            <a:off x="7949199" y="2542678"/>
            <a:ext cx="1001653" cy="976091"/>
          </a:xfrm>
          <a:prstGeom prst="rect">
            <a:avLst/>
          </a:prstGeom>
        </p:spPr>
      </p:pic>
      <p:pic>
        <p:nvPicPr>
          <p:cNvPr id="1026" name="Picture 2" descr="Image result for .net core">
            <a:extLst>
              <a:ext uri="{FF2B5EF4-FFF2-40B4-BE49-F238E27FC236}">
                <a16:creationId xmlns:a16="http://schemas.microsoft.com/office/drawing/2014/main" id="{6432E1DA-D3FD-416C-904F-CDF11143A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777" y="3857299"/>
            <a:ext cx="1001653" cy="1001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67EB83-E668-43BD-B12C-AAD4D34511F9}"/>
              </a:ext>
            </a:extLst>
          </p:cNvPr>
          <p:cNvPicPr>
            <a:picLocks noChangeAspect="1"/>
          </p:cNvPicPr>
          <p:nvPr/>
        </p:nvPicPr>
        <p:blipFill>
          <a:blip r:embed="rId6"/>
          <a:stretch>
            <a:fillRect/>
          </a:stretch>
        </p:blipFill>
        <p:spPr>
          <a:xfrm>
            <a:off x="9267839" y="3712138"/>
            <a:ext cx="1159232" cy="1152966"/>
          </a:xfrm>
          <a:prstGeom prst="rect">
            <a:avLst/>
          </a:prstGeom>
        </p:spPr>
      </p:pic>
      <p:pic>
        <p:nvPicPr>
          <p:cNvPr id="1028" name="Picture 4" descr="Image result for python">
            <a:extLst>
              <a:ext uri="{FF2B5EF4-FFF2-40B4-BE49-F238E27FC236}">
                <a16:creationId xmlns:a16="http://schemas.microsoft.com/office/drawing/2014/main" id="{5A9717D9-611F-48B3-900C-DBED2209B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399" y="4968011"/>
            <a:ext cx="1159231" cy="11592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va">
            <a:extLst>
              <a:ext uri="{FF2B5EF4-FFF2-40B4-BE49-F238E27FC236}">
                <a16:creationId xmlns:a16="http://schemas.microsoft.com/office/drawing/2014/main" id="{960C28AC-370B-4579-8DC5-07F96DAED0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15" r="29715"/>
          <a:stretch/>
        </p:blipFill>
        <p:spPr bwMode="auto">
          <a:xfrm>
            <a:off x="10547591" y="3540740"/>
            <a:ext cx="877674"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dejs">
            <a:extLst>
              <a:ext uri="{FF2B5EF4-FFF2-40B4-BE49-F238E27FC236}">
                <a16:creationId xmlns:a16="http://schemas.microsoft.com/office/drawing/2014/main" id="{F77421D5-DEBD-4497-A4C2-6386C9D42F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6889" y="4968011"/>
            <a:ext cx="2057886" cy="12548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Analysis Services">
            <a:extLst>
              <a:ext uri="{FF2B5EF4-FFF2-40B4-BE49-F238E27FC236}">
                <a16:creationId xmlns:a16="http://schemas.microsoft.com/office/drawing/2014/main" id="{C47570F9-54D0-45BD-B38B-41575F10D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74105" y="2472941"/>
            <a:ext cx="1152966" cy="115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33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dirty="0">
                <a:solidFill>
                  <a:schemeClr val="bg1"/>
                </a:solidFill>
              </a:rPr>
              <a:t>Developer Tools</a:t>
            </a:r>
          </a:p>
        </p:txBody>
      </p:sp>
      <p:pic>
        <p:nvPicPr>
          <p:cNvPr id="1026" name="Picture 2" descr="SSDT - Target Platform">
            <a:extLst>
              <a:ext uri="{FF2B5EF4-FFF2-40B4-BE49-F238E27FC236}">
                <a16:creationId xmlns:a16="http://schemas.microsoft.com/office/drawing/2014/main" id="{1A9BA828-CA32-4411-8F95-B20CA01D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315" y="1552410"/>
            <a:ext cx="4066326" cy="1964857"/>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6E37A0-9F81-43DD-9AA8-62D5153D681E}"/>
              </a:ext>
            </a:extLst>
          </p:cNvPr>
          <p:cNvPicPr/>
          <p:nvPr/>
        </p:nvPicPr>
        <p:blipFill>
          <a:blip r:embed="rId4"/>
          <a:stretch>
            <a:fillRect/>
          </a:stretch>
        </p:blipFill>
        <p:spPr>
          <a:xfrm>
            <a:off x="4707846" y="4579147"/>
            <a:ext cx="3305632" cy="1948121"/>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DD1C9353-D487-481D-8C2C-514D20ADFF75}"/>
              </a:ext>
            </a:extLst>
          </p:cNvPr>
          <p:cNvSpPr/>
          <p:nvPr/>
        </p:nvSpPr>
        <p:spPr>
          <a:xfrm>
            <a:off x="5980316" y="1208343"/>
            <a:ext cx="36365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 SSDT database projects</a:t>
            </a:r>
          </a:p>
        </p:txBody>
      </p:sp>
      <p:sp>
        <p:nvSpPr>
          <p:cNvPr id="13" name="Rectangle 12">
            <a:extLst>
              <a:ext uri="{FF2B5EF4-FFF2-40B4-BE49-F238E27FC236}">
                <a16:creationId xmlns:a16="http://schemas.microsoft.com/office/drawing/2014/main" id="{B3A159E1-641C-45A9-A926-4CA873FE5BEB}"/>
              </a:ext>
            </a:extLst>
          </p:cNvPr>
          <p:cNvSpPr/>
          <p:nvPr/>
        </p:nvSpPr>
        <p:spPr>
          <a:xfrm>
            <a:off x="4241277" y="4055927"/>
            <a:ext cx="4238770" cy="52322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SQL Server Management Studio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(queries, execution plans etc.)</a:t>
            </a:r>
          </a:p>
        </p:txBody>
      </p:sp>
      <p:sp>
        <p:nvSpPr>
          <p:cNvPr id="14" name="Rectangle 13">
            <a:extLst>
              <a:ext uri="{FF2B5EF4-FFF2-40B4-BE49-F238E27FC236}">
                <a16:creationId xmlns:a16="http://schemas.microsoft.com/office/drawing/2014/main" id="{606FA782-2675-4A0F-8F91-445399789E63}"/>
              </a:ext>
            </a:extLst>
          </p:cNvPr>
          <p:cNvSpPr/>
          <p:nvPr/>
        </p:nvSpPr>
        <p:spPr>
          <a:xfrm>
            <a:off x="170085" y="4121695"/>
            <a:ext cx="4153929"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Data Studio (queries, extensions etc.)</a:t>
            </a:r>
          </a:p>
        </p:txBody>
      </p:sp>
      <p:pic>
        <p:nvPicPr>
          <p:cNvPr id="7" name="Picture 6" descr="SQL Data Warehouse in Azure Data Studio">
            <a:extLst>
              <a:ext uri="{FF2B5EF4-FFF2-40B4-BE49-F238E27FC236}">
                <a16:creationId xmlns:a16="http://schemas.microsoft.com/office/drawing/2014/main" id="{5DD528A6-E1AB-45ED-8BF2-B9D1EC622373}"/>
              </a:ext>
            </a:extLst>
          </p:cNvPr>
          <p:cNvPicPr>
            <a:picLocks noChangeAspect="1"/>
          </p:cNvPicPr>
          <p:nvPr/>
        </p:nvPicPr>
        <p:blipFill rotWithShape="1">
          <a:blip r:embed="rId5">
            <a:extLst>
              <a:ext uri="{28A0092B-C50C-407E-A947-70E740481C1C}">
                <a14:useLocalDpi xmlns:a14="http://schemas.microsoft.com/office/drawing/2010/main" val="0"/>
              </a:ext>
            </a:extLst>
          </a:blip>
          <a:srcRect r="24892" b="22383"/>
          <a:stretch/>
        </p:blipFill>
        <p:spPr>
          <a:xfrm>
            <a:off x="777084" y="4579147"/>
            <a:ext cx="3229025" cy="1870388"/>
          </a:xfrm>
          <a:prstGeom prst="rect">
            <a:avLst/>
          </a:prstGeom>
          <a:ln w="12700">
            <a:solidFill>
              <a:schemeClr val="bg2">
                <a:lumMod val="50000"/>
              </a:schemeClr>
            </a:solidFill>
          </a:ln>
        </p:spPr>
      </p:pic>
      <p:pic>
        <p:nvPicPr>
          <p:cNvPr id="11" name="Picture 10">
            <a:extLst>
              <a:ext uri="{FF2B5EF4-FFF2-40B4-BE49-F238E27FC236}">
                <a16:creationId xmlns:a16="http://schemas.microsoft.com/office/drawing/2014/main" id="{6375DD95-BC8B-480F-8DEA-B2C06DE6031E}"/>
              </a:ext>
            </a:extLst>
          </p:cNvPr>
          <p:cNvPicPr>
            <a:picLocks noChangeAspect="1"/>
          </p:cNvPicPr>
          <p:nvPr/>
        </p:nvPicPr>
        <p:blipFill>
          <a:blip r:embed="rId6"/>
          <a:stretch>
            <a:fillRect/>
          </a:stretch>
        </p:blipFill>
        <p:spPr>
          <a:xfrm>
            <a:off x="1427169" y="1556290"/>
            <a:ext cx="4066325" cy="1964858"/>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E9171CA4-5C4A-4D3B-B648-247FC8624BC4}"/>
              </a:ext>
            </a:extLst>
          </p:cNvPr>
          <p:cNvSpPr/>
          <p:nvPr/>
        </p:nvSpPr>
        <p:spPr>
          <a:xfrm>
            <a:off x="1201212" y="1235194"/>
            <a:ext cx="4518238"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Azure Synapse Analytics</a:t>
            </a:r>
          </a:p>
        </p:txBody>
      </p:sp>
      <p:pic>
        <p:nvPicPr>
          <p:cNvPr id="15" name="Picture 14">
            <a:extLst>
              <a:ext uri="{FF2B5EF4-FFF2-40B4-BE49-F238E27FC236}">
                <a16:creationId xmlns:a16="http://schemas.microsoft.com/office/drawing/2014/main" id="{11DD1365-CF07-494E-B1E0-1F1792EA812B}"/>
              </a:ext>
            </a:extLst>
          </p:cNvPr>
          <p:cNvPicPr>
            <a:picLocks noChangeAspect="1"/>
          </p:cNvPicPr>
          <p:nvPr/>
        </p:nvPicPr>
        <p:blipFill>
          <a:blip r:embed="rId7"/>
          <a:stretch>
            <a:fillRect/>
          </a:stretch>
        </p:blipFill>
        <p:spPr>
          <a:xfrm>
            <a:off x="8492047" y="4559808"/>
            <a:ext cx="3571365" cy="1948121"/>
          </a:xfrm>
          <a:prstGeom prst="rect">
            <a:avLst/>
          </a:prstGeom>
          <a:ln>
            <a:solidFill>
              <a:schemeClr val="bg2">
                <a:lumMod val="50000"/>
              </a:schemeClr>
            </a:solidFill>
          </a:ln>
        </p:spPr>
      </p:pic>
      <p:sp>
        <p:nvSpPr>
          <p:cNvPr id="18" name="Rectangle 17">
            <a:extLst>
              <a:ext uri="{FF2B5EF4-FFF2-40B4-BE49-F238E27FC236}">
                <a16:creationId xmlns:a16="http://schemas.microsoft.com/office/drawing/2014/main" id="{DD959B38-666C-432E-B218-483AB9FDC909}"/>
              </a:ext>
            </a:extLst>
          </p:cNvPr>
          <p:cNvSpPr/>
          <p:nvPr/>
        </p:nvSpPr>
        <p:spPr>
          <a:xfrm>
            <a:off x="8395206" y="4177193"/>
            <a:ext cx="3155382" cy="30777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Visual Studio Code</a:t>
            </a:r>
          </a:p>
        </p:txBody>
      </p:sp>
    </p:spTree>
    <p:extLst>
      <p:ext uri="{BB962C8B-B14F-4D97-AF65-F5344CB8AC3E}">
        <p14:creationId xmlns:p14="http://schemas.microsoft.com/office/powerpoint/2010/main" val="36956668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effectLst/>
                <a:uLnTx/>
                <a:uFillTx/>
                <a:latin typeface="+mj-lt"/>
                <a:ea typeface="+mn-ea"/>
                <a:cs typeface="+mn-cs"/>
              </a:rPr>
              <a:t>A look into Day 2</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4157232339"/>
              </p:ext>
            </p:extLst>
          </p:nvPr>
        </p:nvGraphicFramePr>
        <p:xfrm>
          <a:off x="1355355" y="942913"/>
          <a:ext cx="4740647" cy="5621396"/>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7">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Optimize &amp; Query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Welcome</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2">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6:35-7:15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7:15-8:30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1</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Data Warehouse Optimization</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vMerge="1">
                  <a:txBody>
                    <a:bodyPr/>
                    <a:lstStyle/>
                    <a:p>
                      <a:pPr marL="0" marR="0" algn="ctr" fontAlgn="ctr">
                        <a:lnSpc>
                          <a:spcPct val="107000"/>
                        </a:lnSpc>
                        <a:spcBef>
                          <a:spcPts val="0"/>
                        </a:spcBef>
                        <a:spcAft>
                          <a:spcPts val="0"/>
                        </a:spcAft>
                      </a:pPr>
                      <a:endParaRPr lang="en-US" sz="1000" b="0" i="0" u="none" strike="noStrike">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mn-lt"/>
                          <a:ea typeface="Calibri" panose="020F0502020204030204" pitchFamily="34" charset="0"/>
                          <a:cs typeface="Times New Roman" panose="02020603050405020304" pitchFamily="18" charset="0"/>
                        </a:rPr>
                        <a:t>9:00-9:15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492062698"/>
                  </a:ext>
                </a:extLst>
              </a:tr>
              <a:tr h="432415">
                <a:tc vMerge="1">
                  <a:txBody>
                    <a:bodyPr/>
                    <a:lstStyle/>
                    <a:p>
                      <a:pPr marL="0" marR="0" algn="ctr">
                        <a:lnSpc>
                          <a:spcPct val="107000"/>
                        </a:lnSpc>
                        <a:spcBef>
                          <a:spcPts val="0"/>
                        </a:spcBef>
                        <a:spcAft>
                          <a:spcPts val="0"/>
                        </a:spcAft>
                      </a:pPr>
                      <a:endPar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9:15-9:45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9:45-10:15</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Data Warehouse Optimization Part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553931019"/>
                  </a:ext>
                </a:extLst>
              </a:tr>
              <a:tr h="432415">
                <a:tc rowSpan="6">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Security</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10:15-11:15</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u="none" strike="noStrike" dirty="0">
                          <a:solidFill>
                            <a:schemeClr val="bg1"/>
                          </a:solidFill>
                          <a:effectLst/>
                        </a:rPr>
                        <a:t>Break</a:t>
                      </a: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2">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6">
                <a:tc vMerge="1">
                  <a:txBody>
                    <a:bodyPr/>
                    <a:lstStyle/>
                    <a:p>
                      <a:pPr marL="0" marR="0" algn="ctr">
                        <a:lnSpc>
                          <a:spcPct val="107000"/>
                        </a:lnSpc>
                        <a:spcBef>
                          <a:spcPts val="0"/>
                        </a:spcBef>
                        <a:spcAft>
                          <a:spcPts val="0"/>
                        </a:spcAft>
                      </a:pPr>
                      <a:endParaRPr lang="en-US" sz="1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Activity: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4060379"/>
                  </a:ext>
                </a:extLst>
              </a:tr>
              <a:tr h="432415">
                <a:tc vMerge="1">
                  <a:txBody>
                    <a:bodyPr/>
                    <a:lstStyle/>
                    <a:p>
                      <a:endParaRPr lang="en-US"/>
                    </a:p>
                  </a:txBody>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12:30-12:45</a:t>
                      </a: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fontAlgn="ctr">
                        <a:lnSpc>
                          <a:spcPct val="107000"/>
                        </a:lnSpc>
                        <a:spcBef>
                          <a:spcPts val="0"/>
                        </a:spcBef>
                        <a:spcAft>
                          <a:spcPts val="0"/>
                        </a:spcAft>
                      </a:pPr>
                      <a:r>
                        <a:rPr lang="en-US" sz="1000" b="0" i="0" u="none" strike="noStrike" dirty="0">
                          <a:solidFill>
                            <a:schemeClr val="bg1"/>
                          </a:solidFill>
                          <a:effectLst/>
                          <a:latin typeface="+mn-lt"/>
                        </a:rPr>
                        <a:t>Break</a:t>
                      </a: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endParaRPr lang="en-US"/>
                    </a:p>
                  </a:txBody>
                  <a:tcPr/>
                </a:tc>
                <a:extLst>
                  <a:ext uri="{0D108BD9-81ED-4DB2-BD59-A6C34878D82A}">
                    <a16:rowId xmlns:a16="http://schemas.microsoft.com/office/drawing/2014/main" val="2161912891"/>
                  </a:ext>
                </a:extLst>
              </a:tr>
              <a:tr h="432415">
                <a:tc vMerge="1">
                  <a:txBody>
                    <a:bodyPr/>
                    <a:lstStyle/>
                    <a:p>
                      <a:pPr marL="0" marR="0" algn="ctr">
                        <a:lnSpc>
                          <a:spcPct val="107000"/>
                        </a:lnSpc>
                        <a:spcBef>
                          <a:spcPts val="0"/>
                        </a:spcBef>
                        <a:spcAft>
                          <a:spcPts val="0"/>
                        </a:spcAft>
                      </a:pPr>
                      <a:endParaRPr lang="en-US" sz="100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a:solidFill>
                            <a:srgbClr val="FFFFFF"/>
                          </a:solidFill>
                          <a:effectLst/>
                          <a:latin typeface="Segoe UI" panose="020B0502040204020203" pitchFamily="34" charset="0"/>
                          <a:ea typeface="Calibri" panose="020F0502020204030204" pitchFamily="34" charset="0"/>
                          <a:cs typeface="Segoe UI" panose="020B0502040204020203" pitchFamily="34" charset="0"/>
                        </a:rPr>
                        <a:t>12:45-1:30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Lab: Security</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algn="ctr" fontAlgn="ctr">
                        <a:lnSpc>
                          <a:spcPct val="107000"/>
                        </a:lnSpc>
                        <a:spcBef>
                          <a:spcPts val="0"/>
                        </a:spcBef>
                        <a:spcAft>
                          <a:spcPts val="0"/>
                        </a:spcAft>
                      </a:pPr>
                      <a:endParaRPr lang="en-US" sz="1000" b="0" i="0" u="none" strike="noStrike">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End of Day 2</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4641089"/>
                  </a:ext>
                </a:extLst>
              </a:tr>
            </a:tbl>
          </a:graphicData>
        </a:graphic>
      </p:graphicFrame>
      <p:sp>
        <p:nvSpPr>
          <p:cNvPr id="7" name="POI_ECAF" title="Icon of a map location marker">
            <a:extLst>
              <a:ext uri="{FF2B5EF4-FFF2-40B4-BE49-F238E27FC236}">
                <a16:creationId xmlns:a16="http://schemas.microsoft.com/office/drawing/2014/main" id="{8B40C856-42C0-4F83-A4B7-F1690160FB37}"/>
              </a:ext>
            </a:extLst>
          </p:cNvPr>
          <p:cNvSpPr>
            <a:spLocks noChangeAspect="1" noEditPoints="1"/>
          </p:cNvSpPr>
          <p:nvPr/>
        </p:nvSpPr>
        <p:spPr bwMode="auto">
          <a:xfrm rot="16200000">
            <a:off x="917281" y="868746"/>
            <a:ext cx="336960" cy="53918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A80000"/>
          </a:solidFill>
          <a:ln w="15875" cap="sq">
            <a:solidFill>
              <a:srgbClr val="A80000"/>
            </a:solidFill>
            <a:prstDash val="solid"/>
            <a:miter lim="800000"/>
            <a:headEnd/>
            <a:tailEnd/>
          </a:ln>
          <a:effec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algn="l"/>
            <a:r>
              <a:rPr lang="en-US" sz="1600" b="1">
                <a:solidFill>
                  <a:srgbClr val="B4A0FF"/>
                </a:solidFill>
              </a:rPr>
              <a:t>Today we will be learning and collaborating across three spaces: </a:t>
            </a:r>
          </a:p>
          <a:p>
            <a:pPr algn="l"/>
            <a:endParaRPr lang="en-US" sz="1600">
              <a:gradFill>
                <a:gsLst>
                  <a:gs pos="2917">
                    <a:schemeClr val="tx1"/>
                  </a:gs>
                  <a:gs pos="30000">
                    <a:schemeClr val="tx1"/>
                  </a:gs>
                </a:gsLst>
                <a:lin ang="5400000" scaled="0"/>
              </a:gradFill>
            </a:endParaRP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Main call (this meeting)</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 Group channel within the event Team</a:t>
            </a:r>
          </a:p>
          <a:p>
            <a:pPr marL="342900" indent="-342900" algn="l">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CloudLabs Learner Portal &amp; Synapse environment</a:t>
            </a:r>
          </a:p>
        </p:txBody>
      </p:sp>
      <p:grpSp>
        <p:nvGrpSpPr>
          <p:cNvPr id="6" name="Group 5">
            <a:extLst>
              <a:ext uri="{FF2B5EF4-FFF2-40B4-BE49-F238E27FC236}">
                <a16:creationId xmlns:a16="http://schemas.microsoft.com/office/drawing/2014/main" id="{DA464644-FDC2-4C3A-922E-304376391130}"/>
              </a:ext>
            </a:extLst>
          </p:cNvPr>
          <p:cNvGrpSpPr/>
          <p:nvPr/>
        </p:nvGrpSpPr>
        <p:grpSpPr>
          <a:xfrm>
            <a:off x="6791856" y="6249548"/>
            <a:ext cx="4748210" cy="307777"/>
            <a:chOff x="6546323" y="6478152"/>
            <a:chExt cx="4748210" cy="307777"/>
          </a:xfrm>
        </p:grpSpPr>
        <p:grpSp>
          <p:nvGrpSpPr>
            <p:cNvPr id="8" name="Group 7">
              <a:extLst>
                <a:ext uri="{FF2B5EF4-FFF2-40B4-BE49-F238E27FC236}">
                  <a16:creationId xmlns:a16="http://schemas.microsoft.com/office/drawing/2014/main" id="{0BFAE69D-3EBB-47D4-8EDB-7E3C400BAFEE}"/>
                </a:ext>
              </a:extLst>
            </p:cNvPr>
            <p:cNvGrpSpPr/>
            <p:nvPr/>
          </p:nvGrpSpPr>
          <p:grpSpPr>
            <a:xfrm>
              <a:off x="6546323" y="6478152"/>
              <a:ext cx="1065210" cy="307777"/>
              <a:chOff x="6546323" y="6478152"/>
              <a:chExt cx="1065210" cy="307777"/>
            </a:xfrm>
          </p:grpSpPr>
          <p:sp>
            <p:nvSpPr>
              <p:cNvPr id="19" name="Rectangle 18">
                <a:extLst>
                  <a:ext uri="{FF2B5EF4-FFF2-40B4-BE49-F238E27FC236}">
                    <a16:creationId xmlns:a16="http://schemas.microsoft.com/office/drawing/2014/main" id="{4A1ADD93-30D4-49A9-86DF-B1D6E0FF4AFD}"/>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AF104A3-4BBD-429A-8F98-445490FD5C0A}"/>
                  </a:ext>
                </a:extLst>
              </p:cNvPr>
              <p:cNvSpPr txBox="1"/>
              <p:nvPr/>
            </p:nvSpPr>
            <p:spPr>
              <a:xfrm>
                <a:off x="6723328" y="6478152"/>
                <a:ext cx="888205"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Presentation/</a:t>
                </a:r>
              </a:p>
              <a:p>
                <a:pPr algn="l"/>
                <a:r>
                  <a:rPr lang="en-US" sz="1000">
                    <a:gradFill>
                      <a:gsLst>
                        <a:gs pos="2917">
                          <a:schemeClr val="tx1"/>
                        </a:gs>
                        <a:gs pos="30000">
                          <a:schemeClr val="tx1"/>
                        </a:gs>
                      </a:gsLst>
                      <a:lin ang="5400000" scaled="0"/>
                    </a:gradFill>
                  </a:rPr>
                  <a:t>Whole Group</a:t>
                </a:r>
              </a:p>
            </p:txBody>
          </p:sp>
        </p:grpSp>
        <p:grpSp>
          <p:nvGrpSpPr>
            <p:cNvPr id="10" name="Group 9">
              <a:extLst>
                <a:ext uri="{FF2B5EF4-FFF2-40B4-BE49-F238E27FC236}">
                  <a16:creationId xmlns:a16="http://schemas.microsoft.com/office/drawing/2014/main" id="{4499351A-9A1D-4195-9BF8-A0D697012B2C}"/>
                </a:ext>
              </a:extLst>
            </p:cNvPr>
            <p:cNvGrpSpPr/>
            <p:nvPr/>
          </p:nvGrpSpPr>
          <p:grpSpPr>
            <a:xfrm>
              <a:off x="7784444" y="6555096"/>
              <a:ext cx="597838" cy="153888"/>
              <a:chOff x="7873089" y="6555096"/>
              <a:chExt cx="597838" cy="153888"/>
            </a:xfrm>
          </p:grpSpPr>
          <p:sp>
            <p:nvSpPr>
              <p:cNvPr id="17" name="Rectangle 16">
                <a:extLst>
                  <a:ext uri="{FF2B5EF4-FFF2-40B4-BE49-F238E27FC236}">
                    <a16:creationId xmlns:a16="http://schemas.microsoft.com/office/drawing/2014/main" id="{535ED643-E585-483E-8F9C-B6A5037B1D0F}"/>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A0FB2CD-4F1E-41A7-A319-99D1B5F1B8A7}"/>
                  </a:ext>
                </a:extLst>
              </p:cNvPr>
              <p:cNvSpPr txBox="1"/>
              <p:nvPr/>
            </p:nvSpPr>
            <p:spPr>
              <a:xfrm>
                <a:off x="8050094" y="6555096"/>
                <a:ext cx="420833"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Lab</a:t>
                </a:r>
              </a:p>
            </p:txBody>
          </p:sp>
        </p:grpSp>
        <p:grpSp>
          <p:nvGrpSpPr>
            <p:cNvPr id="11" name="Group 10">
              <a:extLst>
                <a:ext uri="{FF2B5EF4-FFF2-40B4-BE49-F238E27FC236}">
                  <a16:creationId xmlns:a16="http://schemas.microsoft.com/office/drawing/2014/main" id="{C3FCE39E-E09B-488C-AFCB-81FCF54FE6AB}"/>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BD5C0EBC-A212-4F43-BC58-EB27CA02A628}"/>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4EBCBA0-98B8-4016-903D-13834DFF8C7B}"/>
                  </a:ext>
                </a:extLst>
              </p:cNvPr>
              <p:cNvSpPr txBox="1"/>
              <p:nvPr/>
            </p:nvSpPr>
            <p:spPr>
              <a:xfrm>
                <a:off x="9376860" y="6478152"/>
                <a:ext cx="1155843" cy="307777"/>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Activity/ Discussion/ Group Work</a:t>
                </a:r>
              </a:p>
            </p:txBody>
          </p:sp>
        </p:grpSp>
        <p:grpSp>
          <p:nvGrpSpPr>
            <p:cNvPr id="12" name="Group 11">
              <a:extLst>
                <a:ext uri="{FF2B5EF4-FFF2-40B4-BE49-F238E27FC236}">
                  <a16:creationId xmlns:a16="http://schemas.microsoft.com/office/drawing/2014/main" id="{FBF10118-9709-4C16-80C5-D7B4A7F705C5}"/>
                </a:ext>
              </a:extLst>
            </p:cNvPr>
            <p:cNvGrpSpPr/>
            <p:nvPr/>
          </p:nvGrpSpPr>
          <p:grpSpPr>
            <a:xfrm>
              <a:off x="10060953" y="6555096"/>
              <a:ext cx="1233580" cy="153888"/>
              <a:chOff x="10526621" y="6555096"/>
              <a:chExt cx="1233580" cy="153888"/>
            </a:xfrm>
          </p:grpSpPr>
          <p:sp>
            <p:nvSpPr>
              <p:cNvPr id="13" name="Rectangle 12">
                <a:extLst>
                  <a:ext uri="{FF2B5EF4-FFF2-40B4-BE49-F238E27FC236}">
                    <a16:creationId xmlns:a16="http://schemas.microsoft.com/office/drawing/2014/main" id="{CD7634E0-80F4-45C3-AF3C-FE636F38960A}"/>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470C848-C031-4463-BC43-159CDD3394E9}"/>
                  </a:ext>
                </a:extLst>
              </p:cNvPr>
              <p:cNvSpPr txBox="1"/>
              <p:nvPr/>
            </p:nvSpPr>
            <p:spPr>
              <a:xfrm>
                <a:off x="10703627" y="6555096"/>
                <a:ext cx="1056574" cy="153888"/>
              </a:xfrm>
              <a:prstGeom prst="rect">
                <a:avLst/>
              </a:prstGeom>
              <a:noFill/>
            </p:spPr>
            <p:txBody>
              <a:bodyPr wrap="square" lIns="0" tIns="0" rIns="0" bIns="0" rtlCol="0">
                <a:spAutoFit/>
              </a:bodyPr>
              <a:lstStyle/>
              <a:p>
                <a:pPr algn="l"/>
                <a:r>
                  <a:rPr lang="en-US" sz="1000">
                    <a:gradFill>
                      <a:gsLst>
                        <a:gs pos="2917">
                          <a:schemeClr val="tx1"/>
                        </a:gs>
                        <a:gs pos="30000">
                          <a:schemeClr val="tx1"/>
                        </a:gs>
                      </a:gsLst>
                      <a:lin ang="5400000" scaled="0"/>
                    </a:gradFill>
                  </a:rPr>
                  <a:t>Announcements</a:t>
                </a:r>
              </a:p>
            </p:txBody>
          </p:sp>
        </p:grpSp>
      </p:grpSp>
    </p:spTree>
    <p:extLst>
      <p:ext uri="{BB962C8B-B14F-4D97-AF65-F5344CB8AC3E}">
        <p14:creationId xmlns:p14="http://schemas.microsoft.com/office/powerpoint/2010/main" val="38290104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solidFill>
                  <a:schemeClr val="accent5"/>
                </a:solidFill>
              </a:rPr>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solidFill>
                  <a:schemeClr val="bg1"/>
                </a:solidFill>
              </a:rPr>
              <a:t>What reduction in accuracy does APPROXIMATE_COUNT_DISTINCT (</a:t>
            </a:r>
            <a:r>
              <a:rPr lang="en-US" dirty="0" err="1">
                <a:solidFill>
                  <a:schemeClr val="bg1"/>
                </a:solidFill>
              </a:rPr>
              <a:t>HyperLogLog</a:t>
            </a:r>
            <a:r>
              <a:rPr lang="en-US" dirty="0">
                <a:solidFill>
                  <a:schemeClr val="bg1"/>
                </a:solidFill>
              </a:rPr>
              <a:t>) show on average?</a:t>
            </a:r>
          </a:p>
          <a:p>
            <a:endParaRPr lang="en-US" dirty="0">
              <a:solidFill>
                <a:schemeClr val="bg1"/>
              </a:solidFill>
            </a:endParaRPr>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dirty="0">
                <a:solidFill>
                  <a:schemeClr val="bg1"/>
                </a:solidFill>
                <a:latin typeface="+mn-lt"/>
              </a:rPr>
              <a:t>Query JSON using Azure Synapse SQL in conjunction with T-SQL OPENJSON, JSON_VALUE, and </a:t>
            </a:r>
            <a:r>
              <a:rPr lang="en-US" sz="2800" dirty="0" err="1">
                <a:solidFill>
                  <a:schemeClr val="bg1"/>
                </a:solidFill>
                <a:latin typeface="+mn-lt"/>
              </a:rPr>
              <a:t>JSON_Query</a:t>
            </a:r>
            <a:r>
              <a:rPr lang="en-US" sz="2800" dirty="0">
                <a:solidFill>
                  <a:schemeClr val="bg1"/>
                </a:solidFill>
                <a:latin typeface="+mn-lt"/>
              </a:rPr>
              <a:t> statements. </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Modify JSON data during UPDATE using the JSON_MODIFY statement.</a:t>
            </a:r>
          </a:p>
          <a:p>
            <a:pPr>
              <a:lnSpc>
                <a:spcPct val="100000"/>
              </a:lnSpc>
            </a:pPr>
            <a:endParaRPr lang="en-US" sz="2800" dirty="0">
              <a:solidFill>
                <a:schemeClr val="bg1"/>
              </a:solidFill>
              <a:latin typeface="+mn-lt"/>
            </a:endParaRPr>
          </a:p>
          <a:p>
            <a:pPr>
              <a:lnSpc>
                <a:spcPct val="100000"/>
              </a:lnSpc>
            </a:pPr>
            <a:r>
              <a:rPr lang="en-US" sz="2800" dirty="0">
                <a:solidFill>
                  <a:schemeClr val="bg1"/>
                </a:solidFill>
                <a:latin typeface="+mn-lt"/>
              </a:rPr>
              <a:t>Use APPROXIMATE_COUNT_DISTINCT for better count query performance- results within average 2% accuracy of the true count.</a:t>
            </a:r>
          </a:p>
          <a:p>
            <a:endParaRPr lang="en-US" sz="2800" dirty="0">
              <a:solidFill>
                <a:schemeClr val="bg1"/>
              </a:solidFill>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0DC8D-1E08-430C-91AE-A808F788B534}"/>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0392" y="3073705"/>
            <a:ext cx="9401560" cy="1066347"/>
          </a:xfrm>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solidFill>
                  <a:schemeClr val="accent5"/>
                </a:solidFill>
              </a:rPr>
              <a:t>Hash Distribution: </a:t>
            </a:r>
          </a:p>
          <a:p>
            <a:pPr lvl="2">
              <a:lnSpc>
                <a:spcPct val="100000"/>
              </a:lnSpc>
            </a:pPr>
            <a:r>
              <a:rPr lang="en-US" sz="2408" dirty="0">
                <a:solidFill>
                  <a:schemeClr val="bg1"/>
                </a:solidFill>
              </a:rPr>
              <a:t>Large fact tables exceeding several GBs with frequent inserts should use a hash distribution.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Round Robin Distribution: </a:t>
            </a:r>
          </a:p>
          <a:p>
            <a:pPr lvl="2">
              <a:lnSpc>
                <a:spcPct val="100000"/>
              </a:lnSpc>
            </a:pPr>
            <a:r>
              <a:rPr lang="en-US" sz="2408" dirty="0">
                <a:solidFill>
                  <a:schemeClr val="bg1"/>
                </a:solidFill>
              </a:rPr>
              <a:t>Potentially useful tables created from raw input. </a:t>
            </a:r>
          </a:p>
          <a:p>
            <a:pPr lvl="2">
              <a:lnSpc>
                <a:spcPct val="100000"/>
              </a:lnSpc>
            </a:pPr>
            <a:r>
              <a:rPr lang="en-US" sz="2408" dirty="0">
                <a:solidFill>
                  <a:schemeClr val="bg1"/>
                </a:solidFill>
              </a:rPr>
              <a:t>Temporary staging tables used in data preparation.</a:t>
            </a:r>
          </a:p>
          <a:p>
            <a:pPr marL="228556" lvl="1" indent="0">
              <a:buNone/>
            </a:pPr>
            <a:endParaRPr lang="en-US" sz="2800" b="1" dirty="0">
              <a:solidFill>
                <a:schemeClr val="bg1"/>
              </a:solidFill>
            </a:endParaRPr>
          </a:p>
          <a:p>
            <a:pPr marL="228556" lvl="1" indent="0">
              <a:buNone/>
            </a:pPr>
            <a:r>
              <a:rPr lang="en-US" sz="2800" b="1" dirty="0">
                <a:solidFill>
                  <a:schemeClr val="accent5"/>
                </a:solidFill>
              </a:rPr>
              <a:t>Replicated Tables: </a:t>
            </a:r>
          </a:p>
          <a:p>
            <a:pPr lvl="2">
              <a:lnSpc>
                <a:spcPct val="100000"/>
              </a:lnSpc>
            </a:pPr>
            <a:r>
              <a:rPr lang="en-US" sz="2408" dirty="0">
                <a:solidFill>
                  <a:schemeClr val="bg1"/>
                </a:solidFill>
              </a:rPr>
              <a:t>Lookup tables that range in size from 100’s MBs to 1.5 GBs should be replicated. Works best when table size is less than 2 GB compressed.</a:t>
            </a:r>
          </a:p>
          <a:p>
            <a:endParaRPr lang="en-US" sz="2800" dirty="0">
              <a:solidFill>
                <a:schemeClr val="bg1"/>
              </a:solidFill>
            </a:endParaRPr>
          </a:p>
          <a:p>
            <a:endParaRPr lang="en-US" sz="2800" dirty="0">
              <a:solidFill>
                <a:schemeClr val="bg1"/>
              </a:solidFill>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9FB6-49E4-4C3E-80D9-D92C3CAC7786}"/>
              </a:ext>
            </a:extLst>
          </p:cNvPr>
          <p:cNvSpPr>
            <a:spLocks noGrp="1"/>
          </p:cNvSpPr>
          <p:nvPr>
            <p:ph type="title"/>
          </p:nvPr>
        </p:nvSpPr>
        <p:spPr/>
        <p:txBody>
          <a:bodyPr/>
          <a:lstStyle/>
          <a:p>
            <a:r>
              <a:rPr lang="en-US" dirty="0">
                <a:solidFill>
                  <a:schemeClr val="bg1"/>
                </a:solidFill>
              </a:rPr>
              <a:t>Query execution plans</a:t>
            </a:r>
          </a:p>
        </p:txBody>
      </p:sp>
      <p:sp>
        <p:nvSpPr>
          <p:cNvPr id="3" name="Text Placeholder 2">
            <a:extLst>
              <a:ext uri="{FF2B5EF4-FFF2-40B4-BE49-F238E27FC236}">
                <a16:creationId xmlns:a16="http://schemas.microsoft.com/office/drawing/2014/main" id="{841A6001-6BD3-4E98-A4B7-D02A55B3DC6E}"/>
              </a:ext>
            </a:extLst>
          </p:cNvPr>
          <p:cNvSpPr>
            <a:spLocks noGrp="1"/>
          </p:cNvSpPr>
          <p:nvPr>
            <p:ph type="body" sz="quarter" idx="10"/>
          </p:nvPr>
        </p:nvSpPr>
        <p:spPr>
          <a:xfrm>
            <a:off x="584200" y="1435497"/>
            <a:ext cx="11018520" cy="1436291"/>
          </a:xfrm>
        </p:spPr>
        <p:txBody>
          <a:bodyPr/>
          <a:lstStyle/>
          <a:p>
            <a:r>
              <a:rPr lang="en-US" dirty="0">
                <a:solidFill>
                  <a:schemeClr val="bg1"/>
                </a:solidFill>
              </a:rPr>
              <a:t>EXPLAIN statement</a:t>
            </a:r>
          </a:p>
          <a:p>
            <a:r>
              <a:rPr lang="en-US" dirty="0">
                <a:solidFill>
                  <a:schemeClr val="bg1"/>
                </a:solidFill>
              </a:rPr>
              <a:t>Dynamic Management Views (DMVs)</a:t>
            </a:r>
          </a:p>
          <a:p>
            <a:r>
              <a:rPr lang="en-US" dirty="0">
                <a:solidFill>
                  <a:schemeClr val="bg1"/>
                </a:solidFill>
              </a:rPr>
              <a:t>SSMS estimated execution plan</a:t>
            </a:r>
          </a:p>
        </p:txBody>
      </p:sp>
    </p:spTree>
    <p:extLst>
      <p:ext uri="{BB962C8B-B14F-4D97-AF65-F5344CB8AC3E}">
        <p14:creationId xmlns:p14="http://schemas.microsoft.com/office/powerpoint/2010/main" val="1895999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FF-6BF7-4180-AC59-5D32BA40725E}"/>
              </a:ext>
            </a:extLst>
          </p:cNvPr>
          <p:cNvSpPr>
            <a:spLocks noGrp="1"/>
          </p:cNvSpPr>
          <p:nvPr>
            <p:ph type="title"/>
          </p:nvPr>
        </p:nvSpPr>
        <p:spPr/>
        <p:txBody>
          <a:bodyPr/>
          <a:lstStyle/>
          <a:p>
            <a:r>
              <a:rPr lang="en-US" dirty="0">
                <a:solidFill>
                  <a:schemeClr val="bg1"/>
                </a:solidFill>
              </a:rPr>
              <a:t>Demo: DSQL query plan comparison</a:t>
            </a:r>
          </a:p>
        </p:txBody>
      </p:sp>
      <p:sp>
        <p:nvSpPr>
          <p:cNvPr id="3" name="Text Placeholder 2">
            <a:extLst>
              <a:ext uri="{FF2B5EF4-FFF2-40B4-BE49-F238E27FC236}">
                <a16:creationId xmlns:a16="http://schemas.microsoft.com/office/drawing/2014/main" id="{1FB4EAF6-6FF3-4529-BF67-1E24ECDC0CB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2744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88218-5C4C-4783-8E7B-ADE5192A81C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429544" y="3029995"/>
            <a:ext cx="4902947" cy="1125546"/>
          </a:xfrm>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mn-lt"/>
                <a:cs typeface="Calibri"/>
              </a:rPr>
              <a:t>Partitions </a:t>
            </a:r>
            <a:r>
              <a:rPr lang="en-US" spc="-10" dirty="0">
                <a:solidFill>
                  <a:schemeClr val="bg1"/>
                </a:solidFill>
                <a:latin typeface="+mn-lt"/>
                <a:cs typeface="Calibri"/>
              </a:rPr>
              <a:t>can </a:t>
            </a:r>
            <a:r>
              <a:rPr lang="en-US" spc="-5" dirty="0">
                <a:solidFill>
                  <a:schemeClr val="bg1"/>
                </a:solidFill>
                <a:latin typeface="+mn-lt"/>
                <a:cs typeface="Calibri"/>
              </a:rPr>
              <a:t>be </a:t>
            </a:r>
            <a:r>
              <a:rPr lang="en-US" spc="-15" dirty="0">
                <a:solidFill>
                  <a:schemeClr val="bg1"/>
                </a:solidFill>
                <a:latin typeface="+mn-lt"/>
                <a:cs typeface="Calibri"/>
              </a:rPr>
              <a:t>useful </a:t>
            </a:r>
            <a:r>
              <a:rPr lang="en-US" spc="-5" dirty="0">
                <a:solidFill>
                  <a:schemeClr val="bg1"/>
                </a:solidFill>
                <a:latin typeface="+mn-lt"/>
                <a:cs typeface="Calibri"/>
              </a:rPr>
              <a:t>when </a:t>
            </a:r>
            <a:r>
              <a:rPr lang="en-US" spc="-15" dirty="0">
                <a:solidFill>
                  <a:schemeClr val="bg1"/>
                </a:solidFill>
                <a:latin typeface="+mn-lt"/>
                <a:cs typeface="Calibri"/>
              </a:rPr>
              <a:t>maintaining current </a:t>
            </a:r>
            <a:r>
              <a:rPr lang="en-US" spc="-25" dirty="0">
                <a:solidFill>
                  <a:schemeClr val="bg1"/>
                </a:solidFill>
                <a:latin typeface="+mn-lt"/>
                <a:cs typeface="Calibri"/>
              </a:rPr>
              <a:t>rows </a:t>
            </a:r>
            <a:r>
              <a:rPr lang="en-US" spc="-5" dirty="0">
                <a:solidFill>
                  <a:schemeClr val="bg1"/>
                </a:solidFill>
                <a:latin typeface="+mn-lt"/>
                <a:cs typeface="Calibri"/>
              </a:rPr>
              <a:t>in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Partition </a:t>
            </a:r>
            <a:r>
              <a:rPr lang="en-US" spc="-10" dirty="0">
                <a:solidFill>
                  <a:schemeClr val="bg1"/>
                </a:solidFill>
                <a:latin typeface="+mn-lt"/>
                <a:cs typeface="Calibri"/>
              </a:rPr>
              <a:t>switching </a:t>
            </a:r>
            <a:r>
              <a:rPr lang="en-US" spc="-5" dirty="0">
                <a:solidFill>
                  <a:schemeClr val="bg1"/>
                </a:solidFill>
                <a:latin typeface="+mn-lt"/>
                <a:cs typeface="Calibri"/>
              </a:rPr>
              <a:t>is a </a:t>
            </a:r>
            <a:r>
              <a:rPr lang="en-US" spc="-15" dirty="0">
                <a:solidFill>
                  <a:schemeClr val="bg1"/>
                </a:solidFill>
                <a:latin typeface="+mn-lt"/>
                <a:cs typeface="Calibri"/>
              </a:rPr>
              <a:t>good alternative </a:t>
            </a:r>
            <a:r>
              <a:rPr lang="en-US" spc="-20" dirty="0">
                <a:solidFill>
                  <a:schemeClr val="bg1"/>
                </a:solidFill>
                <a:latin typeface="+mn-lt"/>
                <a:cs typeface="Calibri"/>
              </a:rPr>
              <a:t>to </a:t>
            </a:r>
            <a:r>
              <a:rPr lang="en-US" spc="-5" dirty="0">
                <a:solidFill>
                  <a:schemeClr val="bg1"/>
                </a:solidFill>
                <a:latin typeface="+mn-lt"/>
                <a:cs typeface="Calibri"/>
              </a:rPr>
              <a:t>full</a:t>
            </a:r>
            <a:r>
              <a:rPr lang="en-US" spc="204" dirty="0">
                <a:solidFill>
                  <a:schemeClr val="bg1"/>
                </a:solidFill>
                <a:latin typeface="+mn-lt"/>
                <a:cs typeface="Calibri"/>
              </a:rPr>
              <a:t> </a:t>
            </a:r>
            <a:r>
              <a:rPr lang="en-US" spc="-55" dirty="0">
                <a:solidFill>
                  <a:schemeClr val="bg1"/>
                </a:solidFill>
                <a:latin typeface="+mn-lt"/>
                <a:cs typeface="Calibri"/>
              </a:rPr>
              <a:t>CTAS</a:t>
            </a:r>
            <a:endParaRPr lang="en-US" dirty="0">
              <a:solidFill>
                <a:schemeClr val="bg1"/>
              </a:solidFill>
              <a:latin typeface="+mn-lt"/>
              <a:cs typeface="Calibri"/>
            </a:endParaRPr>
          </a:p>
          <a:p>
            <a:pPr>
              <a:spcBef>
                <a:spcPts val="15"/>
              </a:spcBef>
              <a:buFont typeface="Arial"/>
              <a:buChar char="•"/>
            </a:pPr>
            <a:endParaRPr lang="en-US" sz="3921" dirty="0">
              <a:solidFill>
                <a:schemeClr val="bg1"/>
              </a:solidFill>
              <a:latin typeface="+mn-lt"/>
              <a:cs typeface="Calibri"/>
            </a:endParaRPr>
          </a:p>
          <a:p>
            <a:pPr marL="241254" marR="321883" indent="-229191">
              <a:lnSpc>
                <a:spcPts val="3029"/>
              </a:lnSpc>
              <a:buFont typeface="Arial"/>
              <a:buChar char="•"/>
              <a:tabLst>
                <a:tab pos="241889" algn="l"/>
              </a:tabLst>
            </a:pPr>
            <a:r>
              <a:rPr lang="en-US" spc="-15" dirty="0">
                <a:solidFill>
                  <a:schemeClr val="bg1"/>
                </a:solidFill>
                <a:latin typeface="+mn-lt"/>
                <a:cs typeface="Calibri"/>
              </a:rPr>
              <a:t>Partitioning </a:t>
            </a:r>
            <a:r>
              <a:rPr lang="en-US" spc="-5" dirty="0">
                <a:solidFill>
                  <a:schemeClr val="bg1"/>
                </a:solidFill>
                <a:latin typeface="+mn-lt"/>
                <a:cs typeface="Calibri"/>
              </a:rPr>
              <a:t>CCIs </a:t>
            </a:r>
            <a:r>
              <a:rPr lang="en-US" spc="-10" dirty="0">
                <a:solidFill>
                  <a:schemeClr val="bg1"/>
                </a:solidFill>
                <a:latin typeface="+mn-lt"/>
                <a:cs typeface="Calibri"/>
              </a:rPr>
              <a:t>is only useful </a:t>
            </a:r>
            <a:r>
              <a:rPr lang="en-US" spc="-5" dirty="0">
                <a:solidFill>
                  <a:schemeClr val="bg1"/>
                </a:solidFill>
                <a:latin typeface="+mn-lt"/>
                <a:cs typeface="Calibri"/>
              </a:rPr>
              <a:t>when the </a:t>
            </a:r>
            <a:r>
              <a:rPr lang="en-US" spc="-25" dirty="0">
                <a:solidFill>
                  <a:schemeClr val="bg1"/>
                </a:solidFill>
                <a:latin typeface="+mn-lt"/>
                <a:cs typeface="Calibri"/>
              </a:rPr>
              <a:t>row </a:t>
            </a:r>
            <a:r>
              <a:rPr lang="en-US" spc="-15" dirty="0">
                <a:solidFill>
                  <a:schemeClr val="bg1"/>
                </a:solidFill>
                <a:latin typeface="+mn-lt"/>
                <a:cs typeface="Calibri"/>
              </a:rPr>
              <a:t>count </a:t>
            </a:r>
            <a:r>
              <a:rPr lang="en-US" spc="-5" dirty="0">
                <a:solidFill>
                  <a:schemeClr val="bg1"/>
                </a:solidFill>
                <a:latin typeface="+mn-lt"/>
                <a:cs typeface="Calibri"/>
              </a:rPr>
              <a:t>is </a:t>
            </a:r>
            <a:r>
              <a:rPr lang="en-US" spc="-15" dirty="0">
                <a:solidFill>
                  <a:schemeClr val="bg1"/>
                </a:solidFill>
                <a:latin typeface="+mn-lt"/>
                <a:cs typeface="Calibri"/>
              </a:rPr>
              <a:t>greater </a:t>
            </a:r>
            <a:r>
              <a:rPr lang="en-US" spc="-5" dirty="0">
                <a:solidFill>
                  <a:schemeClr val="bg1"/>
                </a:solidFill>
                <a:latin typeface="+mn-lt"/>
                <a:cs typeface="Calibri"/>
              </a:rPr>
              <a:t>than  60million *</a:t>
            </a:r>
            <a:r>
              <a:rPr lang="en-US" spc="35" dirty="0">
                <a:solidFill>
                  <a:schemeClr val="bg1"/>
                </a:solidFill>
                <a:latin typeface="+mn-lt"/>
                <a:cs typeface="Calibri"/>
              </a:rPr>
              <a:t> </a:t>
            </a:r>
            <a:r>
              <a:rPr lang="en-US" spc="-10" dirty="0">
                <a:solidFill>
                  <a:schemeClr val="bg1"/>
                </a:solidFill>
                <a:latin typeface="+mn-lt"/>
                <a:cs typeface="Calibri"/>
              </a:rPr>
              <a:t>#partitions</a:t>
            </a:r>
            <a:endParaRPr lang="en-US" dirty="0">
              <a:solidFill>
                <a:schemeClr val="bg1"/>
              </a:solidFill>
              <a:latin typeface="+mn-lt"/>
              <a:cs typeface="Calibri"/>
            </a:endParaRPr>
          </a:p>
          <a:p>
            <a:pPr>
              <a:buFont typeface="Arial"/>
              <a:buChar char="•"/>
            </a:pPr>
            <a:endParaRPr lang="en-US" sz="3529" dirty="0">
              <a:solidFill>
                <a:schemeClr val="bg1"/>
              </a:solidFill>
              <a:latin typeface="+mn-lt"/>
              <a:cs typeface="Calibri"/>
            </a:endParaRPr>
          </a:p>
          <a:p>
            <a:pPr marL="241254" indent="-229191">
              <a:spcBef>
                <a:spcPts val="5"/>
              </a:spcBef>
              <a:buFont typeface="Arial"/>
              <a:buChar char="•"/>
              <a:tabLst>
                <a:tab pos="241889" algn="l"/>
              </a:tabLst>
            </a:pPr>
            <a:r>
              <a:rPr lang="en-US" spc="-5" dirty="0">
                <a:solidFill>
                  <a:schemeClr val="bg1"/>
                </a:solidFill>
                <a:latin typeface="+mn-lt"/>
                <a:cs typeface="Calibri"/>
              </a:rPr>
              <a:t>In </a:t>
            </a:r>
            <a:r>
              <a:rPr lang="en-US" spc="-15" dirty="0">
                <a:solidFill>
                  <a:schemeClr val="bg1"/>
                </a:solidFill>
                <a:latin typeface="+mn-lt"/>
                <a:cs typeface="Calibri"/>
              </a:rPr>
              <a:t>general, </a:t>
            </a:r>
            <a:r>
              <a:rPr lang="en-US" spc="-20" dirty="0">
                <a:solidFill>
                  <a:schemeClr val="bg1"/>
                </a:solidFill>
                <a:latin typeface="+mn-lt"/>
                <a:cs typeface="Calibri"/>
              </a:rPr>
              <a:t>avoid </a:t>
            </a:r>
            <a:r>
              <a:rPr lang="en-US" spc="-10" dirty="0">
                <a:solidFill>
                  <a:schemeClr val="bg1"/>
                </a:solidFill>
                <a:latin typeface="+mn-lt"/>
                <a:cs typeface="Calibri"/>
              </a:rPr>
              <a:t>partitions, particularly </a:t>
            </a:r>
            <a:r>
              <a:rPr lang="en-US" spc="-5" dirty="0">
                <a:solidFill>
                  <a:schemeClr val="bg1"/>
                </a:solidFill>
                <a:latin typeface="+mn-lt"/>
                <a:cs typeface="Calibri"/>
              </a:rPr>
              <a:t>in</a:t>
            </a:r>
            <a:r>
              <a:rPr lang="en-US" spc="90" dirty="0">
                <a:solidFill>
                  <a:schemeClr val="bg1"/>
                </a:solidFill>
                <a:latin typeface="+mn-lt"/>
                <a:cs typeface="Calibri"/>
              </a:rPr>
              <a:t> </a:t>
            </a:r>
            <a:r>
              <a:rPr lang="en-US" spc="-10" dirty="0">
                <a:solidFill>
                  <a:schemeClr val="bg1"/>
                </a:solidFill>
                <a:latin typeface="+mn-lt"/>
                <a:cs typeface="Calibri"/>
              </a:rPr>
              <a:t>POCs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8066166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1819472"/>
          </a:xfrm>
        </p:spPr>
        <p:txBody>
          <a:bodyPr/>
          <a:lstStyle/>
          <a:p>
            <a:pPr marL="241254" marR="5079" indent="-229191">
              <a:lnSpc>
                <a:spcPts val="3029"/>
              </a:lnSpc>
              <a:spcBef>
                <a:spcPts val="470"/>
              </a:spcBef>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on </a:t>
            </a:r>
            <a:r>
              <a:rPr lang="en-US" spc="-15" dirty="0">
                <a:solidFill>
                  <a:schemeClr val="bg1"/>
                </a:solidFill>
                <a:latin typeface="Calibri"/>
                <a:cs typeface="Calibri"/>
              </a:rPr>
              <a:t>Views </a:t>
            </a:r>
            <a:r>
              <a:rPr lang="en-US" spc="-5" dirty="0">
                <a:solidFill>
                  <a:schemeClr val="bg1"/>
                </a:solidFill>
                <a:latin typeface="Calibri"/>
                <a:cs typeface="Calibri"/>
              </a:rPr>
              <a:t>will </a:t>
            </a:r>
            <a:r>
              <a:rPr lang="en-US" spc="-10" dirty="0">
                <a:solidFill>
                  <a:schemeClr val="bg1"/>
                </a:solidFill>
                <a:latin typeface="Calibri"/>
                <a:cs typeface="Calibri"/>
              </a:rPr>
              <a:t>not support </a:t>
            </a:r>
            <a:r>
              <a:rPr lang="en-US" spc="-15" dirty="0">
                <a:solidFill>
                  <a:schemeClr val="bg1"/>
                </a:solidFill>
                <a:latin typeface="Calibri"/>
                <a:cs typeface="Calibri"/>
              </a:rPr>
              <a:t>performance optimization </a:t>
            </a:r>
            <a:r>
              <a:rPr lang="en-US" spc="-10" dirty="0">
                <a:solidFill>
                  <a:schemeClr val="bg1"/>
                </a:solidFill>
                <a:latin typeface="Calibri"/>
                <a:cs typeface="Calibri"/>
              </a:rPr>
              <a:t>using  </a:t>
            </a:r>
            <a:r>
              <a:rPr lang="en-US" spc="-15" dirty="0">
                <a:solidFill>
                  <a:schemeClr val="bg1"/>
                </a:solidFill>
                <a:latin typeface="Calibri"/>
                <a:cs typeface="Calibri"/>
              </a:rPr>
              <a:t>Materialized Views (more</a:t>
            </a:r>
            <a:r>
              <a:rPr lang="en-US" spc="20" dirty="0">
                <a:solidFill>
                  <a:schemeClr val="bg1"/>
                </a:solidFill>
                <a:latin typeface="Calibri"/>
                <a:cs typeface="Calibri"/>
              </a:rPr>
              <a:t> </a:t>
            </a:r>
            <a:r>
              <a:rPr lang="en-US" spc="-15" dirty="0">
                <a:solidFill>
                  <a:schemeClr val="bg1"/>
                </a:solidFill>
                <a:latin typeface="Calibri"/>
                <a:cs typeface="Calibri"/>
              </a:rPr>
              <a:t>later)</a:t>
            </a:r>
            <a:endParaRPr lang="en-US" dirty="0">
              <a:solidFill>
                <a:schemeClr val="bg1"/>
              </a:solidFill>
              <a:latin typeface="Calibri"/>
              <a:cs typeface="Calibri"/>
            </a:endParaRPr>
          </a:p>
          <a:p>
            <a:pPr>
              <a:spcBef>
                <a:spcPts val="5"/>
              </a:spcBef>
              <a:buFont typeface="Arial"/>
              <a:buChar char="•"/>
            </a:pPr>
            <a:endParaRPr lang="en-US" sz="3529" dirty="0">
              <a:solidFill>
                <a:schemeClr val="bg1"/>
              </a:solidFill>
              <a:latin typeface="Calibri"/>
              <a:cs typeface="Calibri"/>
            </a:endParaRPr>
          </a:p>
          <a:p>
            <a:pPr marL="241254" indent="-229191">
              <a:buFont typeface="Arial"/>
              <a:buChar char="•"/>
              <a:tabLst>
                <a:tab pos="241889" algn="l"/>
              </a:tabLst>
            </a:pPr>
            <a:r>
              <a:rPr lang="en-US" spc="-15" dirty="0">
                <a:solidFill>
                  <a:schemeClr val="bg1"/>
                </a:solidFill>
                <a:latin typeface="Calibri"/>
                <a:cs typeface="Calibri"/>
              </a:rPr>
              <a:t>Views </a:t>
            </a:r>
            <a:r>
              <a:rPr lang="en-US" spc="-5" dirty="0">
                <a:solidFill>
                  <a:schemeClr val="bg1"/>
                </a:solidFill>
                <a:latin typeface="Calibri"/>
                <a:cs typeface="Calibri"/>
              </a:rPr>
              <a:t>cannot be</a:t>
            </a:r>
            <a:r>
              <a:rPr lang="en-US" spc="25" dirty="0">
                <a:solidFill>
                  <a:schemeClr val="bg1"/>
                </a:solidFill>
                <a:latin typeface="Calibri"/>
                <a:cs typeface="Calibri"/>
              </a:rPr>
              <a:t> </a:t>
            </a:r>
            <a:r>
              <a:rPr lang="en-US" spc="-15" dirty="0">
                <a:solidFill>
                  <a:schemeClr val="bg1"/>
                </a:solidFill>
                <a:latin typeface="Calibri"/>
                <a:cs typeface="Calibri"/>
              </a:rPr>
              <a:t>distributed</a:t>
            </a:r>
            <a:endParaRPr lang="en-US" dirty="0">
              <a:solidFill>
                <a:schemeClr val="bg1"/>
              </a:solidFill>
              <a:latin typeface="Calibri"/>
              <a:cs typeface="Calibri"/>
            </a:endParaRPr>
          </a:p>
        </p:txBody>
      </p:sp>
    </p:spTree>
    <p:extLst>
      <p:ext uri="{BB962C8B-B14F-4D97-AF65-F5344CB8AC3E}">
        <p14:creationId xmlns:p14="http://schemas.microsoft.com/office/powerpoint/2010/main" val="1319563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6516F-E9D3-4038-AE65-64A683C46E8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375223" y="2257575"/>
            <a:ext cx="9401560" cy="1814086"/>
          </a:xfrm>
        </p:spPr>
        <p:txBody>
          <a:bodyPr/>
          <a:lstStyle/>
          <a:p>
            <a:r>
              <a:rPr lang="en-US" sz="5400" dirty="0"/>
              <a:t>Azure Synapse Analytics</a:t>
            </a:r>
            <a:br>
              <a:rPr lang="en-US" dirty="0"/>
            </a:br>
            <a:r>
              <a:rPr lang="en-US" dirty="0"/>
              <a:t>DW Optimization</a:t>
            </a:r>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BA918D1-E4D2-46D7-A620-22A9763EC7FB}"/>
              </a:ext>
            </a:extLst>
          </p:cNvPr>
          <p:cNvSpPr>
            <a:spLocks noGrp="1"/>
          </p:cNvSpPr>
          <p:nvPr>
            <p:ph type="title"/>
          </p:nvPr>
        </p:nvSpPr>
        <p:spPr>
          <a:xfrm>
            <a:off x="1493822" y="2992726"/>
            <a:ext cx="8337282" cy="1830373"/>
          </a:xfrm>
        </p:spPr>
        <p:txBody>
          <a:bodyPr/>
          <a:lstStyle/>
          <a:p>
            <a:r>
              <a:rPr lang="en-US" sz="5400" dirty="0"/>
              <a:t>Thank you</a:t>
            </a:r>
            <a:br>
              <a:rPr lang="en-US" sz="5400" dirty="0"/>
            </a:br>
            <a:endParaRPr lang="en-US" dirty="0"/>
          </a:p>
        </p:txBody>
      </p:sp>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pic>
        <p:nvPicPr>
          <p:cNvPr id="4" name="Picture 3">
            <a:extLst>
              <a:ext uri="{FF2B5EF4-FFF2-40B4-BE49-F238E27FC236}">
                <a16:creationId xmlns:a16="http://schemas.microsoft.com/office/drawing/2014/main" id="{CA2DA006-55D3-448B-AB29-E1E92DC892F7}"/>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690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a:t>DW Optimization Part 2</a:t>
            </a:r>
          </a:p>
        </p:txBody>
      </p:sp>
      <p:pic>
        <p:nvPicPr>
          <p:cNvPr id="3" name="Picture 2">
            <a:extLst>
              <a:ext uri="{FF2B5EF4-FFF2-40B4-BE49-F238E27FC236}">
                <a16:creationId xmlns:a16="http://schemas.microsoft.com/office/drawing/2014/main" id="{881706F8-3217-4484-B04B-2312B3D9144B}"/>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solidFill>
                  <a:schemeClr val="accent5"/>
                </a:solidFill>
              </a:rPr>
              <a:t>Question</a:t>
            </a:r>
            <a:r>
              <a:rPr lang="en-US" dirty="0"/>
              <a:t>…</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solidFill>
                  <a:schemeClr val="bg1"/>
                </a:solidFill>
              </a:rPr>
              <a:t>How many indexing methods are there for a Synapse table?</a:t>
            </a:r>
          </a:p>
          <a:p>
            <a:endParaRPr lang="en-US" dirty="0">
              <a:solidFill>
                <a:schemeClr val="bg1"/>
              </a:solidFill>
            </a:endParaRPr>
          </a:p>
          <a:p>
            <a:r>
              <a:rPr lang="en-US" dirty="0">
                <a:solidFill>
                  <a:schemeClr val="bg1"/>
                </a:solidFill>
              </a:rPr>
              <a:t>Can you name them all?</a:t>
            </a:r>
          </a:p>
          <a:p>
            <a:endParaRPr lang="en-US" dirty="0">
              <a:solidFill>
                <a:schemeClr val="bg1"/>
              </a:solidFill>
            </a:endParaRPr>
          </a:p>
          <a:p>
            <a:endParaRPr lang="en-US" dirty="0">
              <a:solidFill>
                <a:schemeClr val="bg1"/>
              </a:solidFill>
            </a:endParaRP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27084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Performance Patterns - </a:t>
            </a:r>
            <a:r>
              <a:rPr lang="en-US" b="1" dirty="0">
                <a:solidFill>
                  <a:schemeClr val="bg1"/>
                </a:solidFill>
                <a:latin typeface="Segoe UI"/>
              </a:rPr>
              <a:t>Result set caching and materialized views.</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Index design - </a:t>
            </a:r>
            <a:r>
              <a:rPr lang="en-US" b="1" dirty="0">
                <a:solidFill>
                  <a:schemeClr val="bg1"/>
                </a:solidFill>
                <a:latin typeface="Segoe UI"/>
              </a:rPr>
              <a:t>Clustered </a:t>
            </a:r>
            <a:r>
              <a:rPr lang="en-US" b="1" dirty="0" err="1">
                <a:solidFill>
                  <a:schemeClr val="bg1"/>
                </a:solidFill>
                <a:latin typeface="Segoe UI"/>
              </a:rPr>
              <a:t>Columnstore</a:t>
            </a:r>
            <a:r>
              <a:rPr lang="en-US" b="1" dirty="0">
                <a:solidFill>
                  <a:schemeClr val="bg1"/>
                </a:solidFill>
                <a:latin typeface="Segoe UI"/>
              </a:rPr>
              <a:t> index and ordered variant, clustered index, heap and non-clustered index.</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rgbClr val="50E6FF"/>
                </a:solidFill>
                <a:latin typeface="Segoe UI"/>
              </a:rPr>
              <a:t>Perf Anti-Patterns - </a:t>
            </a:r>
            <a:r>
              <a:rPr lang="en-US" b="1" dirty="0">
                <a:solidFill>
                  <a:schemeClr val="bg1"/>
                </a:solidFill>
                <a:latin typeface="Segoe UI"/>
              </a:rPr>
              <a:t>Approaches the impede or limit performance.</a:t>
            </a: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138218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CE841-483A-4079-803E-ED884AAAF05B}"/>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52426" y="3007604"/>
            <a:ext cx="9401560" cy="1033297"/>
          </a:xfrm>
        </p:spPr>
        <p:txBody>
          <a:bodyPr/>
          <a:lstStyle/>
          <a:p>
            <a:r>
              <a:rPr lang="en-US" dirty="0"/>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5737100"/>
          </a:xfrm>
        </p:spPr>
        <p:txBody>
          <a:bodyPr/>
          <a:lstStyle/>
          <a:p>
            <a:r>
              <a:rPr lang="en-US" sz="1961" dirty="0">
                <a:solidFill>
                  <a:schemeClr val="accent5"/>
                </a:solidFill>
              </a:rPr>
              <a:t>Overview</a:t>
            </a:r>
          </a:p>
          <a:p>
            <a:pPr>
              <a:lnSpc>
                <a:spcPct val="100000"/>
              </a:lnSpc>
            </a:pPr>
            <a:r>
              <a:rPr lang="en-US" sz="1765" dirty="0">
                <a:solidFill>
                  <a:schemeClr val="bg1"/>
                </a:solidFill>
                <a:latin typeface="+mn-lt"/>
              </a:rPr>
              <a:t>Cache the results of a query from SQL pool storage. This enables interactive response times for repetitive queries against tables with infrequent data changes.</a:t>
            </a:r>
          </a:p>
          <a:p>
            <a:pPr>
              <a:lnSpc>
                <a:spcPct val="100000"/>
              </a:lnSpc>
            </a:pPr>
            <a:r>
              <a:rPr lang="en-US" sz="1765" dirty="0">
                <a:solidFill>
                  <a:schemeClr val="bg1"/>
                </a:solidFill>
                <a:latin typeface="+mn-lt"/>
              </a:rPr>
              <a:t>The result-set cache persists even if SQL pool is paused and resumed later. </a:t>
            </a:r>
          </a:p>
          <a:p>
            <a:pPr>
              <a:lnSpc>
                <a:spcPct val="100000"/>
              </a:lnSpc>
            </a:pPr>
            <a:r>
              <a:rPr lang="en-US" sz="1765" dirty="0">
                <a:solidFill>
                  <a:schemeClr val="bg1"/>
                </a:solidFill>
                <a:latin typeface="+mn-lt"/>
              </a:rPr>
              <a:t>Query cache is invalidated and refreshed when underlying table data or query code changes.</a:t>
            </a:r>
          </a:p>
          <a:p>
            <a:pPr>
              <a:lnSpc>
                <a:spcPct val="100000"/>
              </a:lnSpc>
            </a:pPr>
            <a:r>
              <a:rPr lang="en-US" sz="1765" dirty="0">
                <a:solidFill>
                  <a:schemeClr val="bg1"/>
                </a:solidFill>
                <a:latin typeface="+mn-lt"/>
              </a:rPr>
              <a:t>Result cache is evicted regularly based on a time-aware least recently used algorithm (TLRU). </a:t>
            </a:r>
          </a:p>
          <a:p>
            <a:pPr>
              <a:spcBef>
                <a:spcPts val="600"/>
              </a:spcBef>
            </a:pPr>
            <a:endParaRPr lang="en-US" sz="1765" dirty="0">
              <a:solidFill>
                <a:schemeClr val="bg1"/>
              </a:solidFill>
              <a:latin typeface="+mn-lt"/>
            </a:endParaRPr>
          </a:p>
          <a:p>
            <a:pPr>
              <a:spcBef>
                <a:spcPts val="600"/>
              </a:spcBef>
            </a:pPr>
            <a:r>
              <a:rPr lang="en-US" sz="1961" dirty="0">
                <a:solidFill>
                  <a:schemeClr val="accent5"/>
                </a:solidFill>
              </a:rPr>
              <a:t>Benefits</a:t>
            </a:r>
          </a:p>
          <a:p>
            <a:pPr marL="280121" indent="-280121">
              <a:lnSpc>
                <a:spcPct val="100000"/>
              </a:lnSpc>
              <a:buFont typeface="Arial" panose="020B0604020202020204" pitchFamily="34" charset="0"/>
              <a:buChar char="•"/>
            </a:pPr>
            <a:r>
              <a:rPr lang="en-US" sz="1765" dirty="0">
                <a:solidFill>
                  <a:schemeClr val="bg1"/>
                </a:solidFill>
                <a:latin typeface="+mn-lt"/>
              </a:rPr>
              <a:t>Enhances performance when same result is requested repetitively</a:t>
            </a:r>
          </a:p>
          <a:p>
            <a:pPr marL="280121" indent="-280121">
              <a:lnSpc>
                <a:spcPct val="100000"/>
              </a:lnSpc>
              <a:buFont typeface="Arial" panose="020B0604020202020204" pitchFamily="34" charset="0"/>
              <a:buChar char="•"/>
            </a:pPr>
            <a:r>
              <a:rPr lang="en-US" sz="1765" dirty="0">
                <a:solidFill>
                  <a:schemeClr val="bg1"/>
                </a:solidFill>
                <a:latin typeface="+mn-lt"/>
              </a:rPr>
              <a:t>Reduced load on server for repeated queries</a:t>
            </a:r>
          </a:p>
          <a:p>
            <a:pPr marL="280121" indent="-280121">
              <a:lnSpc>
                <a:spcPct val="100000"/>
              </a:lnSpc>
              <a:buFont typeface="Arial" panose="020B0604020202020204" pitchFamily="34" charset="0"/>
              <a:buChar char="•"/>
            </a:pPr>
            <a:r>
              <a:rPr lang="en-US" sz="1765" dirty="0">
                <a:solidFill>
                  <a:schemeClr val="bg1"/>
                </a:solidFill>
                <a:latin typeface="+mn-lt"/>
              </a:rPr>
              <a:t>Offers monitoring of query execution with a result cache hit or miss</a:t>
            </a:r>
          </a:p>
          <a:p>
            <a:pPr>
              <a:spcBef>
                <a:spcPts val="600"/>
              </a:spcBef>
            </a:pPr>
            <a:endParaRPr lang="en-US" sz="1765" dirty="0">
              <a:solidFill>
                <a:schemeClr val="bg1"/>
              </a:solidFill>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Must be run on the MASTER database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ALTER DATABASE </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a:t>
            </a:r>
            <a:r>
              <a:rPr lang="en-US" sz="1372" kern="0" dirty="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dirty="0">
              <a:solidFill>
                <a:srgbClr val="008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SET RESULT_SET_CACHING </a:t>
            </a:r>
            <a:r>
              <a:rPr lang="en-US" sz="1372" kern="0" dirty="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dirty="0">
                <a:solidFill>
                  <a:srgbClr val="008000"/>
                </a:solidFill>
                <a:latin typeface="Calibri" panose="020F0502020204030204" pitchFamily="34" charset="0"/>
                <a:cs typeface="Calibri" panose="020F0502020204030204" pitchFamily="34" charset="0"/>
              </a:rPr>
              <a:t>-- Run on target Azure Synapse Analytics</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err="1">
                <a:solidFill>
                  <a:srgbClr val="000000"/>
                </a:solidFill>
                <a:latin typeface="Calibri" panose="020F0502020204030204" pitchFamily="34" charset="0"/>
                <a:cs typeface="Calibri" panose="020F0502020204030204" pitchFamily="34" charset="0"/>
              </a:rPr>
              <a:t>is_result_set_caching_on</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sys.databases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name = {</a:t>
            </a:r>
            <a:r>
              <a:rPr lang="en-US" sz="1372" kern="0" dirty="0" err="1">
                <a:solidFill>
                  <a:srgbClr val="000000"/>
                </a:solidFill>
                <a:latin typeface="Calibri" panose="020F0502020204030204" pitchFamily="34" charset="0"/>
                <a:cs typeface="Calibri" panose="020F0502020204030204" pitchFamily="34" charset="0"/>
              </a:rPr>
              <a:t>database_name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dirty="0">
                <a:solidFill>
                  <a:srgbClr val="008000"/>
                </a:solidFill>
                <a:latin typeface="Calibri" panose="020F0502020204030204" pitchFamily="34" charset="0"/>
                <a:cs typeface="Calibri" panose="020F0502020204030204" pitchFamily="34" charset="0"/>
              </a:rPr>
              <a:t>-- Run on target data warehouse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SELECT </a:t>
            </a:r>
            <a:r>
              <a:rPr lang="en-US" sz="1372" kern="0" dirty="0">
                <a:solidFill>
                  <a:srgbClr val="000000"/>
                </a:solidFill>
                <a:latin typeface="Calibri" panose="020F0502020204030204" pitchFamily="34" charset="0"/>
                <a:cs typeface="Calibri" panose="020F0502020204030204" pitchFamily="34" charset="0"/>
              </a:rPr>
              <a:t>*</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FROM   </a:t>
            </a:r>
            <a:r>
              <a:rPr lang="en-US" sz="1372" kern="0" dirty="0" err="1">
                <a:solidFill>
                  <a:srgbClr val="000000"/>
                </a:solidFill>
                <a:latin typeface="Calibri" panose="020F0502020204030204" pitchFamily="34" charset="0"/>
                <a:cs typeface="Calibri" panose="020F0502020204030204" pitchFamily="34" charset="0"/>
              </a:rPr>
              <a:t>sys.dm_pdw_request_steps</a:t>
            </a:r>
            <a:endParaRPr lang="en-US" sz="1372" kern="0" dirty="0">
              <a:solidFill>
                <a:srgbClr val="0000FF"/>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WHERE  </a:t>
            </a:r>
            <a:r>
              <a:rPr lang="en-US" sz="1372" kern="0" dirty="0">
                <a:solidFill>
                  <a:srgbClr val="000000"/>
                </a:solidFill>
                <a:latin typeface="Calibri" panose="020F0502020204030204" pitchFamily="34" charset="0"/>
                <a:cs typeface="Calibri" panose="020F0502020204030204" pitchFamily="34" charset="0"/>
              </a:rPr>
              <a:t>command like </a:t>
            </a:r>
            <a:r>
              <a:rPr lang="en-US" sz="1372" dirty="0">
                <a:solidFill>
                  <a:srgbClr val="000000"/>
                </a:solidFill>
                <a:latin typeface="Calibri" panose="020F0502020204030204" pitchFamily="34" charset="0"/>
                <a:cs typeface="Calibri" panose="020F0502020204030204" pitchFamily="34" charset="0"/>
              </a:rPr>
              <a:t>'%</a:t>
            </a:r>
            <a:r>
              <a:rPr lang="en-US" sz="1372" dirty="0" err="1">
                <a:solidFill>
                  <a:srgbClr val="000000"/>
                </a:solidFill>
                <a:latin typeface="Calibri" panose="020F0502020204030204" pitchFamily="34" charset="0"/>
                <a:cs typeface="Calibri" panose="020F0502020204030204" pitchFamily="34" charset="0"/>
              </a:rPr>
              <a:t>DWResultCacheDb</a:t>
            </a:r>
            <a:r>
              <a:rPr lang="en-US" sz="1372" dirty="0">
                <a:solidFill>
                  <a:srgbClr val="000000"/>
                </a:solidFill>
                <a:latin typeface="Calibri" panose="020F0502020204030204" pitchFamily="34" charset="0"/>
                <a:cs typeface="Calibri" panose="020F0502020204030204" pitchFamily="34" charset="0"/>
              </a:rPr>
              <a:t>%' </a:t>
            </a:r>
          </a:p>
          <a:p>
            <a:pPr defTabSz="914225">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AND</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step_index</a:t>
            </a:r>
            <a:r>
              <a:rPr lang="en-US" sz="1372" dirty="0">
                <a:solidFill>
                  <a:srgbClr val="000000"/>
                </a:solidFill>
                <a:latin typeface="Calibri" panose="020F0502020204030204" pitchFamily="34" charset="0"/>
                <a:cs typeface="Calibri" panose="020F0502020204030204" pitchFamily="34" charset="0"/>
              </a:rPr>
              <a:t> = 0</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dirty="0">
                <a:solidFill>
                  <a:schemeClr val="bg1"/>
                </a:solidFill>
              </a:rPr>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a:solidFill>
            <a:schemeClr val="tx1"/>
          </a:solidFill>
          <a:ln>
            <a:solidFill>
              <a:schemeClr val="bg1"/>
            </a:solidFill>
          </a:ln>
        </p:spPr>
        <p:txBody>
          <a:bodyPr/>
          <a:lstStyle/>
          <a:p>
            <a:pPr>
              <a:spcBef>
                <a:spcPts val="600"/>
              </a:spcBef>
            </a:pPr>
            <a:r>
              <a:rPr lang="en-US" sz="1400" dirty="0">
                <a:solidFill>
                  <a:schemeClr val="bg1"/>
                </a:solidFill>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a:solidFill>
            <a:schemeClr val="bg1"/>
          </a:solidFill>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a:solidFill>
            <a:schemeClr val="bg1"/>
          </a:solidFill>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a:grpFill/>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a:solidFill>
            <a:schemeClr val="bg1"/>
          </a:solidFill>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a:solidFill>
            <a:schemeClr val="bg1"/>
          </a:solidFill>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a:solidFill>
            <a:schemeClr val="bg1"/>
          </a:solidFill>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a:grpFill/>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a:solidFill>
            <a:schemeClr val="bg1"/>
          </a:solidFill>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a:solidFill>
            <a:schemeClr val="bg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a:solidFill>
            <a:schemeClr val="bg1"/>
          </a:solidFill>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a:grpFill/>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a:grpFill/>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a:grpFill/>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a:grpFill/>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a:solidFill>
            <a:schemeClr val="tx1"/>
          </a:solidFill>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a:grpFill/>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a:grpFill/>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grpFill/>
              <a:ln w="5259" cap="flat">
                <a:solidFill>
                  <a:schemeClr val="bg1"/>
                </a:solid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a:solidFill>
            <a:schemeClr val="tx1"/>
          </a:solid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a:solidFill>
            <a:schemeClr val="bg1"/>
          </a:solidFill>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a:grpFill/>
            <a:ln>
              <a:solidFill>
                <a:schemeClr val="bg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tx1"/>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a:solidFill>
            <a:schemeClr val="bg1"/>
          </a:solidFill>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a:grpFill/>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grpFill/>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a:solidFill>
            <a:schemeClr val="bg1"/>
          </a:solidFill>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pFill/>
            <a:ln w="9525" cap="flat">
              <a:solidFill>
                <a:schemeClr val="bg1"/>
              </a:solid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a:solidFill>
            <a:schemeClr val="bg1"/>
          </a:solidFill>
          <a:ln>
            <a:solidFill>
              <a:schemeClr val="bg1"/>
            </a:solidFill>
          </a:ln>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a:solidFill>
            <a:schemeClr val="bg1"/>
          </a:solidFill>
          <a:ln>
            <a:solidFill>
              <a:schemeClr val="bg1"/>
            </a:solidFill>
          </a:ln>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a:solidFill>
            <a:schemeClr val="bg1"/>
          </a:solidFill>
          <a:ln>
            <a:solidFill>
              <a:schemeClr val="bg1"/>
            </a:solidFill>
          </a:ln>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a:solidFill>
            <a:schemeClr val="bg1"/>
          </a:solidFill>
          <a:ln>
            <a:solidFill>
              <a:schemeClr val="bg1"/>
            </a:solidFill>
          </a:ln>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a:solidFill>
            <a:schemeClr val="bg1"/>
          </a:solidFill>
          <a:ln>
            <a:solidFill>
              <a:schemeClr val="bg1"/>
            </a:solidFill>
          </a:ln>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a:solidFill>
            <a:schemeClr val="bg1"/>
          </a:solidFill>
          <a:ln>
            <a:solidFill>
              <a:schemeClr val="bg1"/>
            </a:solidFill>
          </a:ln>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7"/>
                                        </p:tgtEl>
                                        <p:attrNameLst>
                                          <p:attrName>style.visibility</p:attrName>
                                        </p:attrNameLst>
                                      </p:cBhvr>
                                      <p:to>
                                        <p:strVal val="visible"/>
                                      </p:to>
                                    </p:set>
                                    <p:animEffect transition="in" filter="fade">
                                      <p:cBhvr>
                                        <p:cTn id="33" dur="500"/>
                                        <p:tgtEl>
                                          <p:spTgt spid="117"/>
                                        </p:tgtEl>
                                      </p:cBhvr>
                                    </p:animEffect>
                                  </p:childTnLst>
                                </p:cTn>
                              </p:par>
                              <p:par>
                                <p:cTn id="34" presetID="10" presetClass="entr" presetSubtype="0" fill="hold"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fade">
                                      <p:cBhvr>
                                        <p:cTn id="36" dur="500"/>
                                        <p:tgtEl>
                                          <p:spTgt spid="1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par>
                                <p:cTn id="43" presetID="10"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500"/>
                                        <p:tgtEl>
                                          <p:spTgt spid="1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7"/>
                                        </p:tgtEl>
                                        <p:attrNameLst>
                                          <p:attrName>style.visibility</p:attrName>
                                        </p:attrNameLst>
                                      </p:cBhvr>
                                      <p:to>
                                        <p:strVal val="visible"/>
                                      </p:to>
                                    </p:set>
                                    <p:animEffect transition="in" filter="fade">
                                      <p:cBhvr>
                                        <p:cTn id="48" dur="500"/>
                                        <p:tgtEl>
                                          <p:spTgt spid="1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fade">
                                      <p:cBhvr>
                                        <p:cTn id="62" dur="500"/>
                                        <p:tgtEl>
                                          <p:spTgt spid="91"/>
                                        </p:tgtEl>
                                      </p:cBhvr>
                                    </p:animEffect>
                                  </p:childTnLst>
                                </p:cTn>
                              </p:par>
                              <p:par>
                                <p:cTn id="63" presetID="10" presetClass="entr" presetSubtype="0" fill="hold" nodeType="withEffect">
                                  <p:stCondLst>
                                    <p:cond delay="0"/>
                                  </p:stCondLst>
                                  <p:childTnLst>
                                    <p:set>
                                      <p:cBhvr>
                                        <p:cTn id="64" dur="1" fill="hold">
                                          <p:stCondLst>
                                            <p:cond delay="0"/>
                                          </p:stCondLst>
                                        </p:cTn>
                                        <p:tgtEl>
                                          <p:spTgt spid="148"/>
                                        </p:tgtEl>
                                        <p:attrNameLst>
                                          <p:attrName>style.visibility</p:attrName>
                                        </p:attrNameLst>
                                      </p:cBhvr>
                                      <p:to>
                                        <p:strVal val="visible"/>
                                      </p:to>
                                    </p:set>
                                    <p:animEffect transition="in" filter="fade">
                                      <p:cBhvr>
                                        <p:cTn id="65" dur="500"/>
                                        <p:tgtEl>
                                          <p:spTgt spid="148"/>
                                        </p:tgtEl>
                                      </p:cBhvr>
                                    </p:animEffect>
                                  </p:childTnLst>
                                </p:cTn>
                              </p:par>
                              <p:par>
                                <p:cTn id="66" presetID="10" presetClass="entr" presetSubtype="0"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10" presetClass="entr" presetSubtype="0" fill="hold" nodeType="withEffect">
                                  <p:stCondLst>
                                    <p:cond delay="0"/>
                                  </p:stCondLst>
                                  <p:childTnLst>
                                    <p:set>
                                      <p:cBhvr>
                                        <p:cTn id="70" dur="1" fill="hold">
                                          <p:stCondLst>
                                            <p:cond delay="0"/>
                                          </p:stCondLst>
                                        </p:cTn>
                                        <p:tgtEl>
                                          <p:spTgt spid="191"/>
                                        </p:tgtEl>
                                        <p:attrNameLst>
                                          <p:attrName>style.visibility</p:attrName>
                                        </p:attrNameLst>
                                      </p:cBhvr>
                                      <p:to>
                                        <p:strVal val="visible"/>
                                      </p:to>
                                    </p:set>
                                    <p:animEffect transition="in" filter="fade">
                                      <p:cBhvr>
                                        <p:cTn id="71" dur="500"/>
                                        <p:tgtEl>
                                          <p:spTgt spid="19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nodeType="withEffect">
                                  <p:stCondLst>
                                    <p:cond delay="0"/>
                                  </p:stCondLst>
                                  <p:childTnLst>
                                    <p:set>
                                      <p:cBhvr>
                                        <p:cTn id="78" dur="1" fill="hold">
                                          <p:stCondLst>
                                            <p:cond delay="0"/>
                                          </p:stCondLst>
                                        </p:cTn>
                                        <p:tgtEl>
                                          <p:spTgt spid="203"/>
                                        </p:tgtEl>
                                        <p:attrNameLst>
                                          <p:attrName>style.visibility</p:attrName>
                                        </p:attrNameLst>
                                      </p:cBhvr>
                                      <p:to>
                                        <p:strVal val="visible"/>
                                      </p:to>
                                    </p:set>
                                    <p:animEffect transition="in" filter="fade">
                                      <p:cBhvr>
                                        <p:cTn id="79" dur="500"/>
                                        <p:tgtEl>
                                          <p:spTgt spid="20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07"/>
                                        </p:tgtEl>
                                        <p:attrNameLst>
                                          <p:attrName>style.visibility</p:attrName>
                                        </p:attrNameLst>
                                      </p:cBhvr>
                                      <p:to>
                                        <p:strVal val="visible"/>
                                      </p:to>
                                    </p:set>
                                    <p:animEffect transition="in" filter="fade">
                                      <p:cBhvr>
                                        <p:cTn id="87" dur="500"/>
                                        <p:tgtEl>
                                          <p:spTgt spid="20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0"/>
                                        </p:tgtEl>
                                        <p:attrNameLst>
                                          <p:attrName>style.visibility</p:attrName>
                                        </p:attrNameLst>
                                      </p:cBhvr>
                                      <p:to>
                                        <p:strVal val="visible"/>
                                      </p:to>
                                    </p:set>
                                    <p:animEffect transition="in" filter="fade">
                                      <p:cBhvr>
                                        <p:cTn id="90" dur="500"/>
                                        <p:tgtEl>
                                          <p:spTgt spid="220"/>
                                        </p:tgtEl>
                                      </p:cBhvr>
                                    </p:animEffect>
                                  </p:childTnLst>
                                </p:cTn>
                              </p:par>
                              <p:par>
                                <p:cTn id="91" presetID="10" presetClass="entr" presetSubtype="0" fill="hold" nodeType="withEffect">
                                  <p:stCondLst>
                                    <p:cond delay="0"/>
                                  </p:stCondLst>
                                  <p:childTnLst>
                                    <p:set>
                                      <p:cBhvr>
                                        <p:cTn id="92" dur="1" fill="hold">
                                          <p:stCondLst>
                                            <p:cond delay="0"/>
                                          </p:stCondLst>
                                        </p:cTn>
                                        <p:tgtEl>
                                          <p:spTgt spid="221"/>
                                        </p:tgtEl>
                                        <p:attrNameLst>
                                          <p:attrName>style.visibility</p:attrName>
                                        </p:attrNameLst>
                                      </p:cBhvr>
                                      <p:to>
                                        <p:strVal val="visible"/>
                                      </p:to>
                                    </p:set>
                                    <p:animEffect transition="in" filter="fade">
                                      <p:cBhvr>
                                        <p:cTn id="93" dur="500"/>
                                        <p:tgtEl>
                                          <p:spTgt spid="221"/>
                                        </p:tgtEl>
                                      </p:cBhvr>
                                    </p:animEffect>
                                  </p:childTnLst>
                                </p:cTn>
                              </p:par>
                              <p:par>
                                <p:cTn id="94" presetID="10" presetClass="entr" presetSubtype="0" fill="hold" nodeType="withEffect">
                                  <p:stCondLst>
                                    <p:cond delay="0"/>
                                  </p:stCondLst>
                                  <p:childTnLst>
                                    <p:set>
                                      <p:cBhvr>
                                        <p:cTn id="95" dur="1" fill="hold">
                                          <p:stCondLst>
                                            <p:cond delay="0"/>
                                          </p:stCondLst>
                                        </p:cTn>
                                        <p:tgtEl>
                                          <p:spTgt spid="232"/>
                                        </p:tgtEl>
                                        <p:attrNameLst>
                                          <p:attrName>style.visibility</p:attrName>
                                        </p:attrNameLst>
                                      </p:cBhvr>
                                      <p:to>
                                        <p:strVal val="visible"/>
                                      </p:to>
                                    </p:set>
                                    <p:animEffect transition="in" filter="fade">
                                      <p:cBhvr>
                                        <p:cTn id="96" dur="500"/>
                                        <p:tgtEl>
                                          <p:spTgt spid="232"/>
                                        </p:tgtEl>
                                      </p:cBhvr>
                                    </p:animEffect>
                                  </p:childTnLst>
                                </p:cTn>
                              </p:par>
                              <p:par>
                                <p:cTn id="97" presetID="10" presetClass="entr" presetSubtype="0" fill="hold" nodeType="withEffect">
                                  <p:stCondLst>
                                    <p:cond delay="0"/>
                                  </p:stCondLst>
                                  <p:childTnLst>
                                    <p:set>
                                      <p:cBhvr>
                                        <p:cTn id="98" dur="1" fill="hold">
                                          <p:stCondLst>
                                            <p:cond delay="0"/>
                                          </p:stCondLst>
                                        </p:cTn>
                                        <p:tgtEl>
                                          <p:spTgt spid="233"/>
                                        </p:tgtEl>
                                        <p:attrNameLst>
                                          <p:attrName>style.visibility</p:attrName>
                                        </p:attrNameLst>
                                      </p:cBhvr>
                                      <p:to>
                                        <p:strVal val="visible"/>
                                      </p:to>
                                    </p:set>
                                    <p:animEffect transition="in" filter="fade">
                                      <p:cBhvr>
                                        <p:cTn id="99" dur="500"/>
                                        <p:tgtEl>
                                          <p:spTgt spid="233"/>
                                        </p:tgtEl>
                                      </p:cBhvr>
                                    </p:animEffect>
                                  </p:childTnLst>
                                </p:cTn>
                              </p:par>
                              <p:par>
                                <p:cTn id="100" presetID="10" presetClass="entr" presetSubtype="0" fill="hold" nodeType="withEffect">
                                  <p:stCondLst>
                                    <p:cond delay="0"/>
                                  </p:stCondLst>
                                  <p:childTnLst>
                                    <p:set>
                                      <p:cBhvr>
                                        <p:cTn id="101" dur="1" fill="hold">
                                          <p:stCondLst>
                                            <p:cond delay="0"/>
                                          </p:stCondLst>
                                        </p:cTn>
                                        <p:tgtEl>
                                          <p:spTgt spid="238"/>
                                        </p:tgtEl>
                                        <p:attrNameLst>
                                          <p:attrName>style.visibility</p:attrName>
                                        </p:attrNameLst>
                                      </p:cBhvr>
                                      <p:to>
                                        <p:strVal val="visible"/>
                                      </p:to>
                                    </p:set>
                                    <p:animEffect transition="in" filter="fade">
                                      <p:cBhvr>
                                        <p:cTn id="10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52" grpId="0" animBg="1"/>
      <p:bldP spid="58" grpId="0" animBg="1"/>
      <p:bldP spid="87" grpId="0" animBg="1"/>
      <p:bldP spid="117" grpId="0" animBg="1"/>
      <p:bldP spid="146" grpId="0" animBg="1"/>
      <p:bldP spid="116" grpId="0" animBg="1"/>
      <p:bldP spid="147" grpId="0" animBg="1"/>
      <p:bldP spid="91" grpId="0" animBg="1"/>
      <p:bldP spid="206" grpId="0" animBg="1"/>
      <p:bldP spid="22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accent5"/>
                </a:solidFill>
              </a:rPr>
              <a:t>Overview</a:t>
            </a:r>
          </a:p>
          <a:p>
            <a:pPr>
              <a:spcBef>
                <a:spcPts val="600"/>
              </a:spcBef>
            </a:pPr>
            <a:r>
              <a:rPr lang="en-US" sz="1765" dirty="0">
                <a:solidFill>
                  <a:schemeClr val="bg1"/>
                </a:solidFill>
                <a:latin typeface="+mn-lt"/>
              </a:rPr>
              <a:t>A materialized view pre-computes, stores, and maintains its data like a table. </a:t>
            </a:r>
          </a:p>
          <a:p>
            <a:pPr>
              <a:spcBef>
                <a:spcPts val="600"/>
              </a:spcBef>
            </a:pPr>
            <a:r>
              <a:rPr lang="en-US" sz="1765" dirty="0">
                <a:solidFill>
                  <a:schemeClr val="bg1"/>
                </a:solidFill>
                <a:latin typeface="+mn-lt"/>
              </a:rPr>
              <a:t>Materialized views are automatically updated when data in underlying tables are changed. This is a synchronous operation that occurs as soon as the data is changed.</a:t>
            </a:r>
          </a:p>
          <a:p>
            <a:pPr>
              <a:spcBef>
                <a:spcPts val="600"/>
              </a:spcBef>
            </a:pPr>
            <a:r>
              <a:rPr lang="en-US" sz="1765" dirty="0">
                <a:solidFill>
                  <a:schemeClr val="bg1"/>
                </a:solidFill>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schemeClr val="bg1"/>
                </a:solidFill>
                <a:latin typeface="+mn-lt"/>
              </a:rPr>
              <a:t>Supported aggregations: MAX, MIN, AVG, COUNT, COUNT_BIG, SUM, VAR, STDEV</a:t>
            </a:r>
          </a:p>
          <a:p>
            <a:pPr>
              <a:spcBef>
                <a:spcPts val="600"/>
              </a:spcBef>
            </a:pPr>
            <a:endParaRPr lang="en-US" sz="1765" dirty="0">
              <a:solidFill>
                <a:schemeClr val="bg1"/>
              </a:solidFill>
              <a:latin typeface="+mn-lt"/>
            </a:endParaRPr>
          </a:p>
          <a:p>
            <a:r>
              <a:rPr lang="en-US" sz="1961" dirty="0">
                <a:solidFill>
                  <a:schemeClr val="accent5"/>
                </a:solidFill>
              </a:rPr>
              <a:t>Benefits</a:t>
            </a:r>
          </a:p>
          <a:p>
            <a:pPr marL="280121" indent="-280121">
              <a:buFont typeface="Arial" panose="020B0604020202020204" pitchFamily="34" charset="0"/>
              <a:buChar char="•"/>
            </a:pPr>
            <a:r>
              <a:rPr lang="en-US" sz="1765" dirty="0">
                <a:solidFill>
                  <a:schemeClr val="bg1"/>
                </a:solidFill>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solidFill>
                  <a:schemeClr val="bg1"/>
                </a:solidFill>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solidFill>
            <a:schemeClr val="bg1"/>
          </a:solidFill>
          <a:ln>
            <a:solidFill>
              <a:schemeClr val="bg2">
                <a:lumMod val="50000"/>
              </a:schemeClr>
            </a:solidFill>
          </a:ln>
        </p:spPr>
        <p:txBody>
          <a:bodyPr wrap="square">
            <a:spAutoFit/>
          </a:bodyPr>
          <a:lstStyle/>
          <a:p>
            <a:pPr defTabSz="914225">
              <a:defRPr/>
            </a:pPr>
            <a:r>
              <a:rPr lang="en-US" sz="1372" kern="0" dirty="0">
                <a:solidFill>
                  <a:srgbClr val="008000"/>
                </a:solidFill>
                <a:latin typeface="Calibri" panose="020F0502020204030204" pitchFamily="34" charset="0"/>
                <a:cs typeface="Calibri" panose="020F0502020204030204" pitchFamily="34" charset="0"/>
              </a:rPr>
              <a:t>-- Create indexed view</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FF"/>
                </a:solidFill>
                <a:latin typeface="Calibri" panose="020F0502020204030204" pitchFamily="34" charset="0"/>
                <a:cs typeface="Calibri" panose="020F0502020204030204" pitchFamily="34" charset="0"/>
              </a:rPr>
              <a:t>CREATE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MATERIALIZED VIEW</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vw_Orders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WITH</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   DISTRIBUTION = ROUND_ROBIN </a:t>
            </a:r>
            <a:r>
              <a:rPr lang="en-US" sz="1372" kern="0" dirty="0">
                <a:solidFill>
                  <a:srgbClr val="FFFFFF">
                    <a:lumMod val="75000"/>
                  </a:srgbClr>
                </a:solidFill>
                <a:latin typeface="Calibri" panose="020F0502020204030204" pitchFamily="34" charset="0"/>
                <a:cs typeface="Calibri" panose="020F0502020204030204" pitchFamily="34" charset="0"/>
              </a:rPr>
              <a:t>|</a:t>
            </a:r>
            <a:endParaRPr lang="en-US" sz="1372" kern="0" dirty="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dirty="0">
                <a:solidFill>
                  <a:srgbClr val="FFFFFF">
                    <a:lumMod val="65000"/>
                  </a:srgbClr>
                </a:solidFill>
                <a:latin typeface="Calibri" panose="020F0502020204030204" pitchFamily="34" charset="0"/>
                <a:cs typeface="Calibri" panose="020F0502020204030204" pitchFamily="34" charset="0"/>
              </a:rPr>
              <a:t>   HASH(</a:t>
            </a:r>
            <a:r>
              <a:rPr lang="en-US" sz="1372" kern="0" dirty="0" err="1">
                <a:solidFill>
                  <a:srgbClr val="FFFFFF">
                    <a:lumMod val="65000"/>
                  </a:srgbClr>
                </a:solidFill>
                <a:latin typeface="Calibri" panose="020F0502020204030204" pitchFamily="34" charset="0"/>
                <a:cs typeface="Calibri" panose="020F0502020204030204" pitchFamily="34" charset="0"/>
              </a:rPr>
              <a:t>ProductID</a:t>
            </a:r>
            <a:r>
              <a:rPr lang="en-US" sz="1372" kern="0" dirty="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dirty="0">
                <a:solidFill>
                  <a:srgbClr val="494949"/>
                </a:solidFill>
                <a:latin typeface="Calibri" panose="020F0502020204030204" pitchFamily="34" charset="0"/>
                <a:cs typeface="Calibri" panose="020F0502020204030204" pitchFamily="34" charset="0"/>
              </a:rPr>
              <a:t>)</a:t>
            </a:r>
          </a:p>
          <a:p>
            <a:pPr defTabSz="914225">
              <a:defRPr/>
            </a:pPr>
            <a:r>
              <a:rPr lang="en-US" sz="1372" kern="0" dirty="0">
                <a:solidFill>
                  <a:srgbClr val="0000FF"/>
                </a:solidFill>
                <a:latin typeface="Calibri" panose="020F0502020204030204" pitchFamily="34" charset="0"/>
                <a:cs typeface="Calibri" panose="020F0502020204030204" pitchFamily="34" charset="0"/>
              </a:rPr>
              <a:t>AS</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    SELECT</a:t>
            </a: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SUM(</a:t>
            </a:r>
            <a:r>
              <a:rPr lang="en-US" sz="1372" kern="0" dirty="0" err="1">
                <a:solidFill>
                  <a:srgbClr val="000000"/>
                </a:solidFill>
                <a:latin typeface="Calibri" panose="020F0502020204030204" pitchFamily="34" charset="0"/>
                <a:cs typeface="Calibri" panose="020F0502020204030204" pitchFamily="34" charset="0"/>
              </a:rPr>
              <a:t>UnitPrice</a:t>
            </a:r>
            <a:r>
              <a:rPr lang="en-US" sz="1372" kern="0" dirty="0">
                <a:solidFill>
                  <a:srgbClr val="00000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OrderQty</a:t>
            </a:r>
            <a:r>
              <a:rPr lang="en-US" sz="1372" kern="0" dirty="0">
                <a:solidFill>
                  <a:srgbClr val="000000"/>
                </a:solidFill>
                <a:latin typeface="Calibri" panose="020F0502020204030204" pitchFamily="34" charset="0"/>
                <a:cs typeface="Calibri" panose="020F0502020204030204" pitchFamily="34" charset="0"/>
              </a:rPr>
              <a:t>) AS Revenue</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000000"/>
                </a:solidFill>
                <a:latin typeface="Calibri" panose="020F0502020204030204" pitchFamily="34" charset="0"/>
                <a:cs typeface="Calibri" panose="020F0502020204030204" pitchFamily="34" charset="0"/>
              </a:rPr>
              <a:t>,</a:t>
            </a:r>
          </a:p>
          <a:p>
            <a:pPr defTabSz="914225">
              <a:defRPr/>
            </a:pPr>
            <a:r>
              <a:rPr lang="en-US" sz="1372" kern="0" dirty="0">
                <a:solidFill>
                  <a:srgbClr val="000000"/>
                </a:solidFill>
                <a:latin typeface="Calibri" panose="020F0502020204030204" pitchFamily="34" charset="0"/>
                <a:cs typeface="Calibri" panose="020F0502020204030204" pitchFamily="34" charset="0"/>
              </a:rPr>
              <a:t>           COUNT_BIG(*) AS </a:t>
            </a:r>
            <a:r>
              <a:rPr lang="en-US" sz="1372" kern="0" dirty="0" err="1">
                <a:solidFill>
                  <a:srgbClr val="000000"/>
                </a:solidFill>
                <a:latin typeface="Calibri" panose="020F0502020204030204" pitchFamily="34" charset="0"/>
                <a:cs typeface="Calibri" panose="020F0502020204030204" pitchFamily="34" charset="0"/>
              </a:rPr>
              <a:t>OrderCount</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FROM</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Sales</a:t>
            </a:r>
            <a:r>
              <a:rPr lang="en-US" sz="1372" kern="0" dirty="0" err="1">
                <a:solidFill>
                  <a:srgbClr val="808080"/>
                </a:solidFill>
                <a:latin typeface="Calibri" panose="020F0502020204030204" pitchFamily="34" charset="0"/>
                <a:cs typeface="Calibri" panose="020F0502020204030204" pitchFamily="34" charset="0"/>
              </a:rPr>
              <a:t>.</a:t>
            </a:r>
            <a:r>
              <a:rPr lang="en-US" sz="1372" kern="0" dirty="0" err="1">
                <a:solidFill>
                  <a:srgbClr val="000000"/>
                </a:solidFill>
                <a:latin typeface="Calibri" panose="020F0502020204030204" pitchFamily="34" charset="0"/>
                <a:cs typeface="Calibri" panose="020F0502020204030204" pitchFamily="34" charset="0"/>
              </a:rPr>
              <a:t>SalesOrderDetail</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0000"/>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GROUP  BY </a:t>
            </a:r>
            <a:r>
              <a:rPr lang="en-US" sz="1372" kern="0" dirty="0" err="1">
                <a:solidFill>
                  <a:srgbClr val="000000"/>
                </a:solidFill>
                <a:latin typeface="Calibri" panose="020F0502020204030204" pitchFamily="34" charset="0"/>
                <a:cs typeface="Calibri" panose="020F0502020204030204" pitchFamily="34" charset="0"/>
              </a:rPr>
              <a:t>OrderDate</a:t>
            </a:r>
            <a:r>
              <a:rPr lang="en-US" sz="1372" kern="0" dirty="0">
                <a:solidFill>
                  <a:srgbClr val="000000"/>
                </a:solidFill>
                <a:latin typeface="Calibri" panose="020F0502020204030204" pitchFamily="34" charset="0"/>
                <a:cs typeface="Calibri" panose="020F0502020204030204" pitchFamily="34" charset="0"/>
              </a:rPr>
              <a:t>, </a:t>
            </a:r>
            <a:r>
              <a:rPr lang="en-US" sz="1372" kern="0" dirty="0" err="1">
                <a:solidFill>
                  <a:srgbClr val="000000"/>
                </a:solidFill>
                <a:latin typeface="Calibri" panose="020F0502020204030204" pitchFamily="34" charset="0"/>
                <a:cs typeface="Calibri" panose="020F0502020204030204" pitchFamily="34" charset="0"/>
              </a:rPr>
              <a:t>ProductID</a:t>
            </a:r>
            <a:r>
              <a:rPr lang="en-US" sz="1372" kern="0" dirty="0">
                <a:solidFill>
                  <a:srgbClr val="808080"/>
                </a:solidFill>
                <a:latin typeface="Calibri" panose="020F0502020204030204" pitchFamily="34" charset="0"/>
                <a:cs typeface="Calibri" panose="020F0502020204030204" pitchFamily="34" charset="0"/>
              </a:rPr>
              <a:t>;</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r>
              <a:rPr lang="en-US" sz="1372" kern="0" dirty="0">
                <a:solidFill>
                  <a:srgbClr val="0000FF"/>
                </a:solidFill>
                <a:latin typeface="Calibri" panose="020F0502020204030204" pitchFamily="34" charset="0"/>
                <a:cs typeface="Calibri" panose="020F0502020204030204" pitchFamily="34" charset="0"/>
              </a:rPr>
              <a:t>GO</a:t>
            </a:r>
            <a:r>
              <a:rPr lang="en-US" sz="1372" kern="0" dirty="0">
                <a:solidFill>
                  <a:srgbClr val="000000"/>
                </a:solidFill>
                <a:latin typeface="Calibri" panose="020F0502020204030204" pitchFamily="34" charset="0"/>
                <a:cs typeface="Calibri" panose="020F0502020204030204" pitchFamily="34" charset="0"/>
              </a:rPr>
              <a:t>  </a:t>
            </a: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DISABLE;</a:t>
            </a:r>
            <a:endParaRPr lang="en-US" sz="1372" kern="0" dirty="0">
              <a:solidFill>
                <a:srgbClr val="000000"/>
              </a:solidFill>
              <a:latin typeface="Calibri" panose="020F0502020204030204" pitchFamily="34" charset="0"/>
              <a:cs typeface="Calibri" panose="020F0502020204030204" pitchFamily="34" charset="0"/>
            </a:endParaRPr>
          </a:p>
          <a:p>
            <a:pPr defTabSz="914225">
              <a:defRPr/>
            </a:pPr>
            <a:endParaRPr lang="en-US" sz="1372" kern="0" dirty="0">
              <a:solidFill>
                <a:srgbClr val="000000"/>
              </a:solidFill>
              <a:latin typeface="Calibri" panose="020F0502020204030204" pitchFamily="34" charset="0"/>
              <a:cs typeface="Calibri" panose="020F0502020204030204" pitchFamily="34" charset="0"/>
            </a:endParaRPr>
          </a:p>
          <a:p>
            <a:pPr defTabSz="914225">
              <a:defRPr/>
            </a:pPr>
            <a:r>
              <a:rPr lang="en-US" sz="1372" kern="0" dirty="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dirty="0">
                <a:solidFill>
                  <a:srgbClr val="0000FF"/>
                </a:solidFill>
                <a:latin typeface="Calibri" panose="020F0502020204030204" pitchFamily="34" charset="0"/>
                <a:cs typeface="Calibri" panose="020F0502020204030204" pitchFamily="34" charset="0"/>
              </a:rPr>
              <a:t>ALTER INDEX ALL ON </a:t>
            </a:r>
            <a:r>
              <a:rPr lang="en-US" sz="1372" kern="0" dirty="0" err="1">
                <a:solidFill>
                  <a:srgbClr val="494949"/>
                </a:solidFill>
                <a:latin typeface="Calibri" panose="020F0502020204030204" pitchFamily="34" charset="0"/>
                <a:cs typeface="Calibri" panose="020F0502020204030204" pitchFamily="34" charset="0"/>
              </a:rPr>
              <a:t>Sales.vw_Orders</a:t>
            </a:r>
            <a:r>
              <a:rPr lang="en-US" sz="1372" kern="0" dirty="0">
                <a:solidFill>
                  <a:srgbClr val="494949"/>
                </a:solidFill>
                <a:latin typeface="Calibri" panose="020F0502020204030204" pitchFamily="34" charset="0"/>
                <a:cs typeface="Calibri" panose="020F0502020204030204" pitchFamily="34" charset="0"/>
              </a:rPr>
              <a:t> </a:t>
            </a:r>
            <a:r>
              <a:rPr lang="en-US" sz="1372" kern="0" dirty="0">
                <a:solidFill>
                  <a:srgbClr val="0000FF"/>
                </a:solidFill>
                <a:latin typeface="Calibri" panose="020F0502020204030204" pitchFamily="34" charset="0"/>
                <a:cs typeface="Calibri" panose="020F0502020204030204" pitchFamily="34" charset="0"/>
              </a:rPr>
              <a:t>REBUILD;</a:t>
            </a:r>
            <a:endParaRPr lang="en-US" sz="1372"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solidFill>
                  <a:schemeClr val="bg1"/>
                </a:solidFill>
                <a:latin typeface="+mn-lt"/>
                <a:cs typeface="Calibri"/>
              </a:rPr>
              <a:t>Indexed </a:t>
            </a:r>
            <a:r>
              <a:rPr lang="en-US" sz="2353" spc="-15" dirty="0">
                <a:solidFill>
                  <a:schemeClr val="bg1"/>
                </a:solidFill>
                <a:latin typeface="+mn-lt"/>
                <a:cs typeface="Calibri"/>
              </a:rPr>
              <a:t>views </a:t>
            </a:r>
            <a:r>
              <a:rPr lang="en-US" sz="2353" spc="-10" dirty="0">
                <a:solidFill>
                  <a:schemeClr val="bg1"/>
                </a:solidFill>
                <a:latin typeface="+mn-lt"/>
                <a:cs typeface="Calibri"/>
              </a:rPr>
              <a:t>cache </a:t>
            </a:r>
            <a:r>
              <a:rPr lang="en-US" sz="2353" spc="-5" dirty="0">
                <a:solidFill>
                  <a:schemeClr val="bg1"/>
                </a:solidFill>
                <a:latin typeface="+mn-lt"/>
                <a:cs typeface="Calibri"/>
              </a:rPr>
              <a:t>the </a:t>
            </a:r>
            <a:r>
              <a:rPr lang="en-US" sz="2353" spc="-10" dirty="0">
                <a:solidFill>
                  <a:schemeClr val="bg1"/>
                </a:solidFill>
                <a:latin typeface="+mn-lt"/>
                <a:cs typeface="Calibri"/>
              </a:rPr>
              <a:t>schema </a:t>
            </a:r>
            <a:r>
              <a:rPr lang="en-US" sz="2353" spc="-5" dirty="0">
                <a:solidFill>
                  <a:schemeClr val="bg1"/>
                </a:solidFill>
                <a:latin typeface="+mn-lt"/>
                <a:cs typeface="Calibri"/>
              </a:rPr>
              <a:t>and </a:t>
            </a:r>
            <a:r>
              <a:rPr lang="en-US" sz="2353" spc="-20" dirty="0">
                <a:solidFill>
                  <a:schemeClr val="bg1"/>
                </a:solidFill>
                <a:latin typeface="+mn-lt"/>
                <a:cs typeface="Calibri"/>
              </a:rPr>
              <a:t>data </a:t>
            </a:r>
            <a:r>
              <a:rPr lang="en-US" sz="2353" spc="-25" dirty="0">
                <a:solidFill>
                  <a:schemeClr val="bg1"/>
                </a:solidFill>
                <a:latin typeface="+mn-lt"/>
                <a:cs typeface="Calibri"/>
              </a:rPr>
              <a:t>for </a:t>
            </a:r>
            <a:r>
              <a:rPr lang="en-US" sz="2353" spc="-5" dirty="0">
                <a:solidFill>
                  <a:schemeClr val="bg1"/>
                </a:solidFill>
                <a:latin typeface="+mn-lt"/>
                <a:cs typeface="Calibri"/>
              </a:rPr>
              <a:t>a </a:t>
            </a:r>
            <a:r>
              <a:rPr lang="en-US" sz="2353" spc="-10" dirty="0">
                <a:solidFill>
                  <a:schemeClr val="bg1"/>
                </a:solidFill>
                <a:latin typeface="+mn-lt"/>
                <a:cs typeface="Calibri"/>
              </a:rPr>
              <a:t>view </a:t>
            </a:r>
            <a:r>
              <a:rPr lang="en-US" sz="2353" spc="-5" dirty="0">
                <a:solidFill>
                  <a:schemeClr val="bg1"/>
                </a:solidFill>
                <a:latin typeface="+mn-lt"/>
                <a:cs typeface="Calibri"/>
              </a:rPr>
              <a:t>in </a:t>
            </a:r>
            <a:r>
              <a:rPr lang="en-US" sz="2353" spc="-20" dirty="0">
                <a:solidFill>
                  <a:schemeClr val="bg1"/>
                </a:solidFill>
                <a:latin typeface="+mn-lt"/>
                <a:cs typeface="Calibri"/>
              </a:rPr>
              <a:t>DW </a:t>
            </a:r>
            <a:r>
              <a:rPr lang="en-US" sz="2353" spc="-15" dirty="0">
                <a:solidFill>
                  <a:schemeClr val="bg1"/>
                </a:solidFill>
                <a:latin typeface="+mn-lt"/>
                <a:cs typeface="Calibri"/>
              </a:rPr>
              <a:t>remote  </a:t>
            </a:r>
            <a:r>
              <a:rPr lang="en-US" sz="2353" spc="-25" dirty="0">
                <a:solidFill>
                  <a:schemeClr val="bg1"/>
                </a:solidFill>
                <a:latin typeface="+mn-lt"/>
                <a:cs typeface="Calibri"/>
              </a:rPr>
              <a:t>storage. </a:t>
            </a:r>
            <a:r>
              <a:rPr lang="en-US" sz="2353" spc="-10" dirty="0">
                <a:solidFill>
                  <a:schemeClr val="bg1"/>
                </a:solidFill>
                <a:latin typeface="+mn-lt"/>
                <a:cs typeface="Calibri"/>
              </a:rPr>
              <a:t>They </a:t>
            </a:r>
            <a:r>
              <a:rPr lang="en-US" sz="2353" spc="-20" dirty="0">
                <a:solidFill>
                  <a:schemeClr val="bg1"/>
                </a:solidFill>
                <a:latin typeface="+mn-lt"/>
                <a:cs typeface="Calibri"/>
              </a:rPr>
              <a:t>are </a:t>
            </a:r>
            <a:r>
              <a:rPr lang="en-US" sz="2353" spc="-10" dirty="0">
                <a:solidFill>
                  <a:schemeClr val="bg1"/>
                </a:solidFill>
                <a:latin typeface="+mn-lt"/>
                <a:cs typeface="Calibri"/>
              </a:rPr>
              <a:t>useful </a:t>
            </a:r>
            <a:r>
              <a:rPr lang="en-US" sz="2353" spc="-25" dirty="0">
                <a:solidFill>
                  <a:schemeClr val="bg1"/>
                </a:solidFill>
                <a:latin typeface="+mn-lt"/>
                <a:cs typeface="Calibri"/>
              </a:rPr>
              <a:t>for </a:t>
            </a:r>
            <a:r>
              <a:rPr lang="en-US" sz="2353" spc="-15" dirty="0">
                <a:solidFill>
                  <a:schemeClr val="bg1"/>
                </a:solidFill>
                <a:latin typeface="+mn-lt"/>
                <a:cs typeface="Calibri"/>
              </a:rPr>
              <a:t>improving </a:t>
            </a:r>
            <a:r>
              <a:rPr lang="en-US" sz="2353" spc="-5" dirty="0">
                <a:solidFill>
                  <a:schemeClr val="bg1"/>
                </a:solidFill>
                <a:latin typeface="+mn-lt"/>
                <a:cs typeface="Calibri"/>
              </a:rPr>
              <a:t>the </a:t>
            </a:r>
            <a:r>
              <a:rPr lang="en-US" sz="2353" spc="-15" dirty="0">
                <a:solidFill>
                  <a:schemeClr val="bg1"/>
                </a:solidFill>
                <a:latin typeface="+mn-lt"/>
                <a:cs typeface="Calibri"/>
              </a:rPr>
              <a:t>performance </a:t>
            </a:r>
            <a:r>
              <a:rPr lang="en-US" sz="2353" spc="-5" dirty="0">
                <a:solidFill>
                  <a:schemeClr val="bg1"/>
                </a:solidFill>
                <a:latin typeface="+mn-lt"/>
                <a:cs typeface="Calibri"/>
              </a:rPr>
              <a:t>of </a:t>
            </a:r>
            <a:r>
              <a:rPr lang="en-US" sz="2353" dirty="0">
                <a:solidFill>
                  <a:schemeClr val="bg1"/>
                </a:solidFill>
                <a:latin typeface="+mn-lt"/>
                <a:cs typeface="Calibri"/>
              </a:rPr>
              <a:t>‘SELECT’  </a:t>
            </a:r>
            <a:r>
              <a:rPr lang="en-US" sz="2353" spc="-20" dirty="0">
                <a:solidFill>
                  <a:schemeClr val="bg1"/>
                </a:solidFill>
                <a:latin typeface="+mn-lt"/>
                <a:cs typeface="Calibri"/>
              </a:rPr>
              <a:t>statement </a:t>
            </a:r>
            <a:r>
              <a:rPr lang="en-US" sz="2353" spc="-10" dirty="0">
                <a:solidFill>
                  <a:schemeClr val="bg1"/>
                </a:solidFill>
                <a:latin typeface="+mn-lt"/>
                <a:cs typeface="Calibri"/>
              </a:rPr>
              <a:t>queries that </a:t>
            </a:r>
            <a:r>
              <a:rPr lang="en-US" sz="2353" spc="-5" dirty="0">
                <a:solidFill>
                  <a:schemeClr val="bg1"/>
                </a:solidFill>
                <a:latin typeface="+mn-lt"/>
                <a:cs typeface="Calibri"/>
              </a:rPr>
              <a:t>include</a:t>
            </a:r>
            <a:r>
              <a:rPr lang="en-US" sz="2353" spc="105" dirty="0">
                <a:solidFill>
                  <a:schemeClr val="bg1"/>
                </a:solidFill>
                <a:latin typeface="+mn-lt"/>
                <a:cs typeface="Calibri"/>
              </a:rPr>
              <a:t> </a:t>
            </a:r>
            <a:r>
              <a:rPr lang="en-US" sz="2353" spc="-15" dirty="0">
                <a:solidFill>
                  <a:schemeClr val="bg1"/>
                </a:solidFill>
                <a:latin typeface="+mn-lt"/>
                <a:cs typeface="Calibri"/>
              </a:rPr>
              <a:t>aggregations</a:t>
            </a:r>
          </a:p>
          <a:p>
            <a:pPr marL="12063" marR="296488" indent="0" algn="just">
              <a:lnSpc>
                <a:spcPct val="80000"/>
              </a:lnSpc>
              <a:spcBef>
                <a:spcPts val="765"/>
              </a:spcBef>
              <a:buNone/>
              <a:tabLst>
                <a:tab pos="241889" algn="l"/>
              </a:tabLst>
            </a:pPr>
            <a:endParaRPr lang="en-US" sz="2353" dirty="0">
              <a:solidFill>
                <a:schemeClr val="bg1"/>
              </a:solidFill>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solidFill>
                  <a:schemeClr val="bg1"/>
                </a:solidFill>
                <a:latin typeface="+mn-lt"/>
                <a:cs typeface="Calibri"/>
              </a:rPr>
              <a:t>Indexed </a:t>
            </a:r>
            <a:r>
              <a:rPr lang="en-US" sz="2353" spc="-15" dirty="0">
                <a:solidFill>
                  <a:schemeClr val="bg1"/>
                </a:solidFill>
                <a:latin typeface="+mn-lt"/>
                <a:cs typeface="Calibri"/>
              </a:rPr>
              <a:t>views are automatically updated </a:t>
            </a:r>
            <a:r>
              <a:rPr lang="en-US" sz="2353" spc="-5" dirty="0">
                <a:solidFill>
                  <a:schemeClr val="bg1"/>
                </a:solidFill>
                <a:latin typeface="+mn-lt"/>
                <a:cs typeface="Calibri"/>
              </a:rPr>
              <a:t>when </a:t>
            </a:r>
            <a:r>
              <a:rPr lang="en-US" sz="2353" spc="-20" dirty="0">
                <a:solidFill>
                  <a:schemeClr val="bg1"/>
                </a:solidFill>
                <a:latin typeface="+mn-lt"/>
                <a:cs typeface="Calibri"/>
              </a:rPr>
              <a:t>data </a:t>
            </a:r>
            <a:r>
              <a:rPr lang="en-US" sz="2353" spc="-5" dirty="0">
                <a:solidFill>
                  <a:schemeClr val="bg1"/>
                </a:solidFill>
                <a:latin typeface="+mn-lt"/>
                <a:cs typeface="Calibri"/>
              </a:rPr>
              <a:t>in </a:t>
            </a:r>
            <a:r>
              <a:rPr lang="en-US" sz="2353" spc="-10" dirty="0">
                <a:solidFill>
                  <a:schemeClr val="bg1"/>
                </a:solidFill>
                <a:latin typeface="+mn-lt"/>
                <a:cs typeface="Calibri"/>
              </a:rPr>
              <a:t>underlying  tables </a:t>
            </a:r>
            <a:r>
              <a:rPr lang="en-US" sz="2353" spc="-15" dirty="0">
                <a:solidFill>
                  <a:schemeClr val="bg1"/>
                </a:solidFill>
                <a:latin typeface="+mn-lt"/>
                <a:cs typeface="Calibri"/>
              </a:rPr>
              <a:t>are </a:t>
            </a:r>
            <a:r>
              <a:rPr lang="en-US" sz="2353" spc="-5" dirty="0">
                <a:solidFill>
                  <a:schemeClr val="bg1"/>
                </a:solidFill>
                <a:latin typeface="+mn-lt"/>
                <a:cs typeface="Calibri"/>
              </a:rPr>
              <a:t>changed. This is a </a:t>
            </a:r>
            <a:r>
              <a:rPr lang="en-US" sz="2353" spc="-15" dirty="0">
                <a:solidFill>
                  <a:schemeClr val="bg1"/>
                </a:solidFill>
                <a:latin typeface="+mn-lt"/>
                <a:cs typeface="Calibri"/>
              </a:rPr>
              <a:t>synchronous operation </a:t>
            </a:r>
            <a:r>
              <a:rPr lang="en-US" sz="2353" spc="-10" dirty="0">
                <a:solidFill>
                  <a:schemeClr val="bg1"/>
                </a:solidFill>
                <a:latin typeface="+mn-lt"/>
                <a:cs typeface="Calibri"/>
              </a:rPr>
              <a:t>that </a:t>
            </a:r>
            <a:r>
              <a:rPr lang="en-US" sz="2353" spc="-15" dirty="0">
                <a:solidFill>
                  <a:schemeClr val="bg1"/>
                </a:solidFill>
                <a:latin typeface="+mn-lt"/>
                <a:cs typeface="Calibri"/>
              </a:rPr>
              <a:t>occurs </a:t>
            </a:r>
            <a:r>
              <a:rPr lang="en-US" sz="2353" spc="-5" dirty="0">
                <a:solidFill>
                  <a:schemeClr val="bg1"/>
                </a:solidFill>
                <a:latin typeface="+mn-lt"/>
                <a:cs typeface="Calibri"/>
              </a:rPr>
              <a:t>as  </a:t>
            </a:r>
            <a:r>
              <a:rPr lang="en-US" sz="2353" spc="-10" dirty="0">
                <a:solidFill>
                  <a:schemeClr val="bg1"/>
                </a:solidFill>
                <a:latin typeface="+mn-lt"/>
                <a:cs typeface="Calibri"/>
              </a:rPr>
              <a:t>soon </a:t>
            </a:r>
            <a:r>
              <a:rPr lang="en-US" sz="2353" spc="-5" dirty="0">
                <a:solidFill>
                  <a:schemeClr val="bg1"/>
                </a:solidFill>
                <a:latin typeface="+mn-lt"/>
                <a:cs typeface="Calibri"/>
              </a:rPr>
              <a:t>as the </a:t>
            </a:r>
            <a:r>
              <a:rPr lang="en-US" sz="2353" spc="-20" dirty="0">
                <a:solidFill>
                  <a:schemeClr val="bg1"/>
                </a:solidFill>
                <a:latin typeface="+mn-lt"/>
                <a:cs typeface="Calibri"/>
              </a:rPr>
              <a:t>data </a:t>
            </a:r>
            <a:r>
              <a:rPr lang="en-US" sz="2353" spc="-5" dirty="0">
                <a:solidFill>
                  <a:schemeClr val="bg1"/>
                </a:solidFill>
                <a:latin typeface="+mn-lt"/>
                <a:cs typeface="Calibri"/>
              </a:rPr>
              <a:t>is</a:t>
            </a:r>
            <a:r>
              <a:rPr lang="en-US" sz="2353" spc="65" dirty="0">
                <a:solidFill>
                  <a:schemeClr val="bg1"/>
                </a:solidFill>
                <a:latin typeface="+mn-lt"/>
                <a:cs typeface="Calibri"/>
              </a:rPr>
              <a:t> </a:t>
            </a:r>
            <a:r>
              <a:rPr lang="en-US" sz="2353" spc="-10" dirty="0">
                <a:solidFill>
                  <a:schemeClr val="bg1"/>
                </a:solidFill>
                <a:latin typeface="+mn-lt"/>
                <a:cs typeface="Calibri"/>
              </a:rPr>
              <a:t>changed.</a:t>
            </a:r>
          </a:p>
          <a:p>
            <a:pPr marL="12063" marR="436796" indent="0" algn="just">
              <a:lnSpc>
                <a:spcPct val="80000"/>
              </a:lnSpc>
              <a:spcBef>
                <a:spcPts val="600"/>
              </a:spcBef>
              <a:buNone/>
              <a:tabLst>
                <a:tab pos="241889" algn="l"/>
              </a:tabLst>
            </a:pPr>
            <a:endParaRPr lang="en-US" sz="2353" dirty="0">
              <a:solidFill>
                <a:schemeClr val="bg1"/>
              </a:solidFill>
              <a:latin typeface="+mn-lt"/>
              <a:cs typeface="Calibri"/>
            </a:endParaRPr>
          </a:p>
          <a:p>
            <a:pPr marL="241254" marR="98406" indent="-229191">
              <a:lnSpc>
                <a:spcPts val="2690"/>
              </a:lnSpc>
              <a:spcBef>
                <a:spcPts val="574"/>
              </a:spcBef>
              <a:buFont typeface="Arial"/>
              <a:buChar char="•"/>
              <a:tabLst>
                <a:tab pos="241889" algn="l"/>
              </a:tabLst>
            </a:pPr>
            <a:r>
              <a:rPr lang="en-US" sz="2353" spc="-10" dirty="0">
                <a:solidFill>
                  <a:schemeClr val="bg1"/>
                </a:solidFill>
                <a:latin typeface="+mn-lt"/>
                <a:cs typeface="Calibri"/>
              </a:rPr>
              <a:t>The auto caching </a:t>
            </a:r>
            <a:r>
              <a:rPr lang="en-US" sz="2353" spc="-5" dirty="0">
                <a:solidFill>
                  <a:schemeClr val="bg1"/>
                </a:solidFill>
                <a:latin typeface="+mn-lt"/>
                <a:cs typeface="Calibri"/>
              </a:rPr>
              <a:t>functionality </a:t>
            </a:r>
            <a:r>
              <a:rPr lang="en-US" sz="2353" spc="-10" dirty="0">
                <a:solidFill>
                  <a:schemeClr val="bg1"/>
                </a:solidFill>
                <a:latin typeface="+mn-lt"/>
                <a:cs typeface="Calibri"/>
              </a:rPr>
              <a:t>allows Synapse </a:t>
            </a:r>
            <a:r>
              <a:rPr lang="en-US" sz="2353" spc="-5" dirty="0">
                <a:solidFill>
                  <a:schemeClr val="bg1"/>
                </a:solidFill>
                <a:latin typeface="+mn-lt"/>
                <a:cs typeface="Calibri"/>
              </a:rPr>
              <a:t>Query </a:t>
            </a:r>
            <a:r>
              <a:rPr lang="en-US" sz="2353" spc="-15" dirty="0">
                <a:solidFill>
                  <a:schemeClr val="bg1"/>
                </a:solidFill>
                <a:latin typeface="+mn-lt"/>
                <a:cs typeface="Calibri"/>
              </a:rPr>
              <a:t>Optimizer </a:t>
            </a:r>
            <a:r>
              <a:rPr lang="en-US" sz="2353" spc="-20" dirty="0">
                <a:solidFill>
                  <a:schemeClr val="bg1"/>
                </a:solidFill>
                <a:latin typeface="+mn-lt"/>
                <a:cs typeface="Calibri"/>
              </a:rPr>
              <a:t>to  </a:t>
            </a:r>
            <a:r>
              <a:rPr lang="en-US" sz="2353" spc="-10" dirty="0">
                <a:solidFill>
                  <a:schemeClr val="bg1"/>
                </a:solidFill>
                <a:latin typeface="+mn-lt"/>
                <a:cs typeface="Calibri"/>
              </a:rPr>
              <a:t>consider using </a:t>
            </a:r>
            <a:r>
              <a:rPr lang="en-US" sz="2353" spc="-25" dirty="0">
                <a:solidFill>
                  <a:schemeClr val="bg1"/>
                </a:solidFill>
                <a:latin typeface="+mn-lt"/>
                <a:cs typeface="Calibri"/>
              </a:rPr>
              <a:t>indexed </a:t>
            </a:r>
            <a:r>
              <a:rPr lang="en-US" sz="2353" spc="-10" dirty="0">
                <a:solidFill>
                  <a:schemeClr val="bg1"/>
                </a:solidFill>
                <a:latin typeface="+mn-lt"/>
                <a:cs typeface="Calibri"/>
              </a:rPr>
              <a:t>view </a:t>
            </a:r>
            <a:r>
              <a:rPr lang="en-US" sz="2353" spc="-15" dirty="0">
                <a:solidFill>
                  <a:schemeClr val="bg1"/>
                </a:solidFill>
                <a:latin typeface="+mn-lt"/>
                <a:cs typeface="Calibri"/>
              </a:rPr>
              <a:t>even </a:t>
            </a:r>
            <a:r>
              <a:rPr lang="en-US" sz="2353" spc="-5" dirty="0">
                <a:solidFill>
                  <a:schemeClr val="bg1"/>
                </a:solidFill>
                <a:latin typeface="+mn-lt"/>
                <a:cs typeface="Calibri"/>
              </a:rPr>
              <a:t>if </a:t>
            </a:r>
            <a:r>
              <a:rPr lang="en-US" sz="2353" spc="-10" dirty="0">
                <a:solidFill>
                  <a:schemeClr val="bg1"/>
                </a:solidFill>
                <a:latin typeface="+mn-lt"/>
                <a:cs typeface="Calibri"/>
              </a:rPr>
              <a:t>the view </a:t>
            </a:r>
            <a:r>
              <a:rPr lang="en-US" sz="2353" spc="-5" dirty="0">
                <a:solidFill>
                  <a:schemeClr val="bg1"/>
                </a:solidFill>
                <a:latin typeface="+mn-lt"/>
                <a:cs typeface="Calibri"/>
              </a:rPr>
              <a:t>is </a:t>
            </a:r>
            <a:r>
              <a:rPr lang="en-US" sz="2353" spc="-10" dirty="0">
                <a:solidFill>
                  <a:schemeClr val="bg1"/>
                </a:solidFill>
                <a:latin typeface="+mn-lt"/>
                <a:cs typeface="Calibri"/>
              </a:rPr>
              <a:t>not </a:t>
            </a:r>
            <a:r>
              <a:rPr lang="en-US" sz="2353" spc="-20" dirty="0">
                <a:solidFill>
                  <a:schemeClr val="bg1"/>
                </a:solidFill>
                <a:latin typeface="+mn-lt"/>
                <a:cs typeface="Calibri"/>
              </a:rPr>
              <a:t>referenced </a:t>
            </a:r>
            <a:r>
              <a:rPr lang="en-US" sz="2353" spc="-5" dirty="0">
                <a:solidFill>
                  <a:schemeClr val="bg1"/>
                </a:solidFill>
                <a:latin typeface="+mn-lt"/>
                <a:cs typeface="Calibri"/>
              </a:rPr>
              <a:t>in the  </a:t>
            </a:r>
            <a:r>
              <a:rPr lang="en-US" sz="2353" spc="-35" dirty="0">
                <a:solidFill>
                  <a:schemeClr val="bg1"/>
                </a:solidFill>
                <a:latin typeface="+mn-lt"/>
                <a:cs typeface="Calibri"/>
              </a:rPr>
              <a:t>query</a:t>
            </a:r>
          </a:p>
          <a:p>
            <a:pPr marL="12063" marR="98406" indent="0">
              <a:lnSpc>
                <a:spcPts val="2690"/>
              </a:lnSpc>
              <a:spcBef>
                <a:spcPts val="574"/>
              </a:spcBef>
              <a:buNone/>
              <a:tabLst>
                <a:tab pos="241889" algn="l"/>
              </a:tabLst>
            </a:pPr>
            <a:endParaRPr lang="en-US" sz="2353" dirty="0">
              <a:solidFill>
                <a:schemeClr val="bg1"/>
              </a:solidFill>
              <a:latin typeface="+mn-lt"/>
              <a:cs typeface="Calibri"/>
            </a:endParaRPr>
          </a:p>
          <a:p>
            <a:pPr marL="241254" marR="5079" indent="-229191">
              <a:lnSpc>
                <a:spcPts val="3019"/>
              </a:lnSpc>
              <a:spcBef>
                <a:spcPts val="1010"/>
              </a:spcBef>
              <a:buFont typeface="Arial"/>
              <a:buChar char="•"/>
              <a:tabLst>
                <a:tab pos="241889" algn="l"/>
              </a:tabLst>
            </a:pPr>
            <a:r>
              <a:rPr lang="en-US" sz="2353" spc="-10" dirty="0">
                <a:solidFill>
                  <a:schemeClr val="bg1"/>
                </a:solidFill>
                <a:latin typeface="+mn-lt"/>
                <a:cs typeface="Calibri"/>
              </a:rPr>
              <a:t>Supported </a:t>
            </a:r>
            <a:r>
              <a:rPr lang="en-US" sz="2353" spc="-15" dirty="0">
                <a:solidFill>
                  <a:schemeClr val="bg1"/>
                </a:solidFill>
                <a:latin typeface="+mn-lt"/>
                <a:cs typeface="Calibri"/>
              </a:rPr>
              <a:t>aggregations: </a:t>
            </a:r>
            <a:r>
              <a:rPr lang="en-US" sz="2353" spc="-5" dirty="0">
                <a:solidFill>
                  <a:schemeClr val="bg1"/>
                </a:solidFill>
                <a:latin typeface="+mn-lt"/>
                <a:cs typeface="Calibri"/>
              </a:rPr>
              <a:t>MAX, MIN, </a:t>
            </a:r>
            <a:r>
              <a:rPr lang="en-US" sz="2353" spc="-45" dirty="0">
                <a:solidFill>
                  <a:schemeClr val="bg1"/>
                </a:solidFill>
                <a:latin typeface="+mn-lt"/>
                <a:cs typeface="Calibri"/>
              </a:rPr>
              <a:t>AVG, </a:t>
            </a:r>
            <a:r>
              <a:rPr lang="en-US" sz="2353" spc="-60" dirty="0">
                <a:solidFill>
                  <a:schemeClr val="bg1"/>
                </a:solidFill>
                <a:latin typeface="+mn-lt"/>
                <a:cs typeface="Calibri"/>
              </a:rPr>
              <a:t>COUNT, </a:t>
            </a:r>
            <a:r>
              <a:rPr lang="en-US" sz="2353" spc="-10" dirty="0">
                <a:solidFill>
                  <a:schemeClr val="bg1"/>
                </a:solidFill>
                <a:latin typeface="+mn-lt"/>
                <a:cs typeface="Calibri"/>
              </a:rPr>
              <a:t>COUNT_BIG, SUM,  </a:t>
            </a:r>
            <a:r>
              <a:rPr lang="en-US" sz="2353" spc="-40" dirty="0">
                <a:solidFill>
                  <a:schemeClr val="bg1"/>
                </a:solidFill>
                <a:latin typeface="+mn-lt"/>
                <a:cs typeface="Calibri"/>
              </a:rPr>
              <a:t>VAR,</a:t>
            </a:r>
            <a:r>
              <a:rPr lang="en-US" sz="2353" spc="10" dirty="0">
                <a:solidFill>
                  <a:schemeClr val="bg1"/>
                </a:solidFill>
                <a:latin typeface="+mn-lt"/>
                <a:cs typeface="Calibri"/>
              </a:rPr>
              <a:t> </a:t>
            </a:r>
            <a:r>
              <a:rPr lang="en-US" sz="2353" spc="-15" dirty="0">
                <a:solidFill>
                  <a:schemeClr val="bg1"/>
                </a:solidFill>
                <a:latin typeface="+mn-lt"/>
                <a:cs typeface="Calibri"/>
              </a:rPr>
              <a:t>STDEV</a:t>
            </a:r>
            <a:endParaRPr lang="en-US" sz="2353" dirty="0">
              <a:solidFill>
                <a:schemeClr val="bg1"/>
              </a:solidFill>
              <a:latin typeface="+mn-lt"/>
              <a:cs typeface="Calibri"/>
            </a:endParaRPr>
          </a:p>
          <a:p>
            <a:endParaRPr lang="en-US" sz="2353" dirty="0">
              <a:solidFill>
                <a:schemeClr val="bg1"/>
              </a:solidFill>
              <a:latin typeface="+mn-lt"/>
            </a:endParaRPr>
          </a:p>
        </p:txBody>
      </p:sp>
    </p:spTree>
    <p:extLst>
      <p:ext uri="{BB962C8B-B14F-4D97-AF65-F5344CB8AC3E}">
        <p14:creationId xmlns:p14="http://schemas.microsoft.com/office/powerpoint/2010/main" val="37341594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dirty="0">
                <a:solidFill>
                  <a:schemeClr val="bg1"/>
                </a:solidFill>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bold"/>
                <a:cs typeface="Segoe UI Semilight" panose="020B0402040204020203" pitchFamily="34" charset="0"/>
              </a:rPr>
              <a:t>Execution time</a:t>
            </a:r>
            <a:r>
              <a:rPr lang="en-US" sz="1568" dirty="0">
                <a:solidFill>
                  <a:schemeClr val="bg1"/>
                </a:solidFill>
                <a:latin typeface="Segoe UI Semilight" panose="020B0402040204020203" pitchFamily="34" charset="0"/>
                <a:cs typeface="Segoe UI Semilight" panose="020B0402040204020203" pitchFamily="34" charset="0"/>
              </a:rPr>
              <a:t>: </a:t>
            </a:r>
            <a:r>
              <a:rPr lang="en-US" sz="1568" dirty="0">
                <a:solidFill>
                  <a:schemeClr val="accent5"/>
                </a:solidFill>
                <a:latin typeface="Segoe UI Semilight" panose="020B0402040204020203" pitchFamily="34" charset="0"/>
                <a:cs typeface="Segoe UI Semilight" panose="020B0402040204020203" pitchFamily="34" charset="0"/>
              </a:rPr>
              <a:t>103 seconds</a:t>
            </a:r>
            <a:br>
              <a:rPr lang="en-US" sz="1568" dirty="0">
                <a:solidFill>
                  <a:schemeClr val="bg1"/>
                </a:solidFill>
                <a:latin typeface="Segoe UI Semilight" panose="020B0402040204020203" pitchFamily="34" charset="0"/>
                <a:cs typeface="Segoe UI Semilight" panose="020B0402040204020203" pitchFamily="34" charset="0"/>
              </a:rPr>
            </a:br>
            <a:r>
              <a:rPr lang="en-US" sz="1568" dirty="0">
                <a:solidFill>
                  <a:schemeClr val="bg1"/>
                </a:solidFill>
                <a:latin typeface="Segoe UI Semilight" panose="020B0402040204020203" pitchFamily="34" charset="0"/>
                <a:cs typeface="Segoe UI Semilight" panose="020B0402040204020203" pitchFamily="34" charset="0"/>
              </a:rPr>
              <a:t>Lots of data shuffles and joins needed to complete query</a:t>
            </a:r>
            <a:endParaRPr lang="en-US" sz="1765" dirty="0">
              <a:solidFill>
                <a:schemeClr val="bg1"/>
              </a:solidFill>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dirty="0">
                <a:solidFill>
                  <a:schemeClr val="bg1"/>
                </a:solidFill>
                <a:latin typeface="Segoe UI Semilight" panose="020B0402040204020203" pitchFamily="34" charset="0"/>
                <a:cs typeface="Segoe UI Semilight" panose="020B0402040204020203" pitchFamily="34" charset="0"/>
              </a:rPr>
              <a:t>No relevant indexed views created on the data warehouse</a:t>
            </a:r>
            <a:endParaRPr lang="en-US" sz="1765"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77" y="1802774"/>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94" y="1079840"/>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640" y="982415"/>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64" y="3355500"/>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924473" y="2543900"/>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400449" y="1509476"/>
            <a:ext cx="5798464" cy="43088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Table design </a:t>
            </a:r>
            <a:r>
              <a:rPr lang="en-US" sz="2400" dirty="0">
                <a:solidFill>
                  <a:prstClr val="white"/>
                </a:solidFill>
                <a:latin typeface="Segoe UI"/>
              </a:rPr>
              <a:t>- Distributions and partitions.</a:t>
            </a:r>
            <a:endParaRPr kumimoji="0" lang="en-US" sz="2400" b="0" i="0" u="none" strike="noStrike" kern="1200" cap="none" spc="0" normalizeH="0" baseline="0" noProof="0" dirty="0">
              <a:ln>
                <a:noFill/>
              </a:ln>
              <a:solidFill>
                <a:prstClr val="white"/>
              </a:solidFill>
              <a:effectLst/>
              <a:uLnTx/>
              <a:uFillTx/>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SQL Capabilities </a:t>
            </a:r>
            <a:r>
              <a:rPr lang="en-US" sz="2400" dirty="0">
                <a:solidFill>
                  <a:prstClr val="white"/>
                </a:solidFill>
                <a:latin typeface="Segoe UI"/>
              </a:rPr>
              <a:t>- Windowing, approximate count, group by and JSON support.</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Performance Patterns </a:t>
            </a:r>
            <a:r>
              <a:rPr lang="en-US" sz="2400" dirty="0">
                <a:solidFill>
                  <a:prstClr val="white"/>
                </a:solidFill>
                <a:latin typeface="Segoe UI"/>
              </a:rPr>
              <a:t>- Best practice patterns for performance.</a:t>
            </a:r>
          </a:p>
          <a:p>
            <a:pPr marL="342900" lvl="0" indent="-342900" defTabSz="114300">
              <a:spcBef>
                <a:spcPts val="600"/>
              </a:spcBef>
              <a:spcAft>
                <a:spcPts val="600"/>
              </a:spcAft>
              <a:buFont typeface="Wingdings" panose="05000000000000000000" pitchFamily="2" charset="2"/>
              <a:buAutoNum type="arabicParenR"/>
              <a:defRPr/>
            </a:pPr>
            <a:r>
              <a:rPr lang="en-US" sz="2400" b="1" dirty="0">
                <a:solidFill>
                  <a:schemeClr val="accent1"/>
                </a:solidFill>
                <a:latin typeface="Segoe UI"/>
              </a:rPr>
              <a:t>Perf Anti-Patterns </a:t>
            </a:r>
            <a:r>
              <a:rPr lang="en-US" sz="2400" dirty="0">
                <a:solidFill>
                  <a:prstClr val="white"/>
                </a:solidFill>
                <a:latin typeface="Segoe UI"/>
              </a:rPr>
              <a:t>– Counter examples that negatively impact performance.</a:t>
            </a:r>
          </a:p>
          <a:p>
            <a:pPr marL="342900" lvl="0" indent="-342900" defTabSz="114300">
              <a:spcBef>
                <a:spcPts val="600"/>
              </a:spcBef>
              <a:spcAft>
                <a:spcPts val="600"/>
              </a:spcAft>
              <a:buFont typeface="Wingdings" panose="05000000000000000000" pitchFamily="2" charset="2"/>
              <a:buAutoNum type="arabicParenR"/>
              <a:defRPr/>
            </a:pPr>
            <a:endParaRPr lang="en-US" sz="2400" dirty="0">
              <a:solidFill>
                <a:prstClr val="white"/>
              </a:solidFill>
              <a:latin typeface="Segoe UI"/>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209470" y="426810"/>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830993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91667E-6 -3.7037E-6 L -2.91667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1.04167E-6 4.44444E-6 L -1.04167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3.95833E-6 -3.33333E-6 L 3.95833E-6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2.91667E-6 -3.7037E-6 L -2.916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4.58333E-6 -1.48148E-6 L 4.58333E-6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6423" y="1059701"/>
            <a:ext cx="7784127" cy="791307"/>
          </a:xfrm>
        </p:spPr>
        <p:txBody>
          <a:bodyPr/>
          <a:lstStyle/>
          <a:p>
            <a:pPr>
              <a:spcBef>
                <a:spcPts val="600"/>
              </a:spcBef>
            </a:pPr>
            <a:r>
              <a:rPr lang="en-US" sz="1600" dirty="0">
                <a:solidFill>
                  <a:schemeClr val="bg1"/>
                </a:solidFill>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722086" y="2480431"/>
            <a:ext cx="6117495" cy="323165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Create indexed view for query</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INDEXED VIEW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nbViewCS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DISTRIBUTION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HASH</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catalog_sales sales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cust.sk = sales.sk</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JOIN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date_dim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sales.sold_date = date_dim.date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4968" y="2075493"/>
            <a:ext cx="56695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Create indexed view with hash distribution on customer_id column</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6423" y="2480431"/>
            <a:ext cx="4883169" cy="4154984"/>
          </a:xfrm>
          <a:prstGeom prst="rect">
            <a:avLst/>
          </a:prstGeom>
          <a:solidFill>
            <a:schemeClr val="bg1"/>
          </a:solidFill>
          <a:ln>
            <a:solidFill>
              <a:schemeClr val="bg1">
                <a:lumMod val="85000"/>
              </a:schemeClr>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 Get year total sales per customer</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customer_id,​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first_name,​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email_address​,</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d_year,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SUM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ISNULL</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(list_price – wholesale_cost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b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discount_amt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sales_price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0</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year_total​</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 cust</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catalog_sales sales ON cust.sk = sales.sk</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JOIN   date_dim ON sales.sold_date = date_dim.date</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customer_id​, first_name​,</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last_name​</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birth_country​, </a:t>
            </a:r>
            <a:b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login​</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email_address​ </a:t>
            </a:r>
            <a:r>
              <a:rPr kumimoji="0" lang="en-US" sz="1200" b="0" i="0" u="none" strike="noStrike" kern="1200" cap="none" spc="0" normalizeH="0" baseline="0" noProof="0" dirty="0">
                <a:ln>
                  <a:noFill/>
                </a:ln>
                <a:solidFill>
                  <a:srgbClr val="80808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d_year​</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100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year_total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BY</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6423" y="2079327"/>
            <a:ext cx="4883170"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00" b="0" i="0" u="none" strike="noStrike" kern="1200" cap="none" spc="0" normalizeH="0" baseline="0" noProof="0" dirty="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63080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dirty="0">
                <a:solidFill>
                  <a:schemeClr val="bg1"/>
                </a:solidFill>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solidFill>
                  <a:schemeClr val="bg1"/>
                </a:solidFill>
              </a:rPr>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4" y="2516076"/>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516076"/>
            <a:ext cx="4882476" cy="4154984"/>
          </a:xfrm>
          <a:prstGeom prst="rect">
            <a:avLst/>
          </a:prstGeom>
          <a:solidFill>
            <a:schemeClr val="bg1"/>
          </a:solidFill>
          <a:ln>
            <a:solidFill>
              <a:schemeClr val="bg1">
                <a:lumMod val="85000"/>
              </a:schemeClr>
            </a:solidFill>
          </a:ln>
        </p:spPr>
        <p:txBody>
          <a:bodyPr wrap="square">
            <a:spAutoFit/>
          </a:bodyPr>
          <a:lstStyle/>
          <a:p>
            <a:pPr defTabSz="914225" fontAlgn="base">
              <a:defRPr/>
            </a:pPr>
            <a:r>
              <a:rPr lang="en-US" sz="1200" kern="0" dirty="0">
                <a:solidFill>
                  <a:srgbClr val="008000"/>
                </a:solidFill>
                <a:latin typeface="Calibri" panose="020F0502020204030204" pitchFamily="34" charset="0"/>
                <a:cs typeface="Calibri" panose="020F0502020204030204" pitchFamily="34" charset="0"/>
              </a:rPr>
              <a:t>-- Get year total sales per customer</a:t>
            </a:r>
            <a:endParaRPr lang="en-US" sz="1200" kern="0" dirty="0">
              <a:solidFill>
                <a:srgbClr val="000000"/>
              </a:solidFill>
              <a:latin typeface="Calibri" panose="020F0502020204030204" pitchFamily="34" charset="0"/>
              <a:cs typeface="Calibri" panose="020F0502020204030204" pitchFamily="34" charset="0"/>
            </a:endParaRP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WITH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SELECT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SUM</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0000FF"/>
                </a:solidFill>
                <a:latin typeface="Calibri" panose="020F0502020204030204" pitchFamily="34" charset="0"/>
                <a:cs typeface="Calibri" panose="020F0502020204030204" pitchFamily="34" charset="0"/>
              </a:rPr>
              <a:t>ISNULL</a:t>
            </a:r>
            <a:r>
              <a:rPr lang="en-US" sz="1200" dirty="0">
                <a:solidFill>
                  <a:srgbClr val="00000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list_price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wholesale_cost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br>
              <a:rPr lang="en-US" sz="1200" dirty="0">
                <a:solidFill>
                  <a:srgbClr val="808080"/>
                </a:solidFill>
                <a:latin typeface="Calibri" panose="020F0502020204030204" pitchFamily="34" charset="0"/>
                <a:cs typeface="Calibri" panose="020F0502020204030204" pitchFamily="34" charset="0"/>
              </a:rPr>
            </a:b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discount_amt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sales_price</a:t>
            </a:r>
            <a:r>
              <a:rPr lang="en-US" sz="1200" dirty="0">
                <a:solidFill>
                  <a:srgbClr val="808080"/>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0</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2</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customer </a:t>
            </a:r>
            <a:r>
              <a:rPr lang="en-US" sz="1200" dirty="0" err="1">
                <a:solidFill>
                  <a:srgbClr val="000000"/>
                </a:solidFill>
                <a:latin typeface="Calibri" panose="020F0502020204030204" pitchFamily="34" charset="0"/>
                <a:cs typeface="Calibri" panose="020F0502020204030204" pitchFamily="34" charset="0"/>
              </a:rPr>
              <a:t>cust</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catalog_sales</a:t>
            </a:r>
            <a:r>
              <a:rPr lang="en-US" sz="1200" dirty="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dirty="0">
                <a:solidFill>
                  <a:srgbClr val="000000"/>
                </a:solidFill>
                <a:latin typeface="Calibri" panose="020F0502020204030204" pitchFamily="34" charset="0"/>
                <a:cs typeface="Calibri" panose="020F0502020204030204" pitchFamily="34" charset="0"/>
              </a:rPr>
              <a:t>JOIN   </a:t>
            </a:r>
            <a:r>
              <a:rPr lang="en-US" sz="1200" dirty="0" err="1">
                <a:solidFill>
                  <a:srgbClr val="000000"/>
                </a:solidFill>
                <a:latin typeface="Calibri" panose="020F0502020204030204" pitchFamily="34" charset="0"/>
                <a:cs typeface="Calibri" panose="020F0502020204030204" pitchFamily="34" charset="0"/>
              </a:rPr>
              <a:t>date_dim</a:t>
            </a:r>
            <a:r>
              <a:rPr lang="en-US" sz="1200" dirty="0">
                <a:solidFill>
                  <a:srgbClr val="000000"/>
                </a:solidFill>
                <a:latin typeface="Calibri" panose="020F0502020204030204" pitchFamily="34" charset="0"/>
                <a:cs typeface="Calibri" panose="020F0502020204030204" pitchFamily="34" charset="0"/>
              </a:rPr>
              <a:t> ON </a:t>
            </a:r>
            <a:r>
              <a:rPr lang="en-US" sz="1200" dirty="0" err="1">
                <a:solidFill>
                  <a:srgbClr val="000000"/>
                </a:solidFill>
                <a:latin typeface="Calibri" panose="020F0502020204030204" pitchFamily="34" charset="0"/>
                <a:cs typeface="Calibri" panose="020F0502020204030204" pitchFamily="34" charset="0"/>
              </a:rPr>
              <a:t>sales.sold_date</a:t>
            </a:r>
            <a:r>
              <a:rPr lang="en-US" sz="1200" dirty="0">
                <a:solidFill>
                  <a:srgbClr val="000000"/>
                </a:solidFill>
                <a:latin typeface="Calibri" panose="020F0502020204030204" pitchFamily="34" charset="0"/>
                <a:cs typeface="Calibri" panose="020F0502020204030204" pitchFamily="34" charset="0"/>
              </a:rPr>
              <a:t> = </a:t>
            </a:r>
            <a:r>
              <a:rPr lang="en-US" sz="1200" dirty="0" err="1">
                <a:solidFill>
                  <a:srgbClr val="000000"/>
                </a:solidFill>
                <a:latin typeface="Calibri" panose="020F0502020204030204" pitchFamily="34" charset="0"/>
                <a:cs typeface="Calibri" panose="020F0502020204030204" pitchFamily="34" charset="0"/>
              </a:rPr>
              <a:t>date_dim.date</a:t>
            </a:r>
            <a:endParaRPr lang="en-US" sz="1200" dirty="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customer_id</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first_name</a:t>
            </a:r>
            <a:r>
              <a:rPr lang="en-US" sz="1200" dirty="0">
                <a:solidFill>
                  <a:srgbClr val="000000"/>
                </a:solidFill>
                <a:latin typeface="Calibri" panose="020F0502020204030204" pitchFamily="34" charset="0"/>
                <a:cs typeface="Calibri" panose="020F0502020204030204" pitchFamily="34" charset="0"/>
              </a:rPr>
              <a:t>​,</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last_name</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birth_country</a:t>
            </a:r>
            <a:r>
              <a:rPr lang="en-US" sz="1200" dirty="0">
                <a:solidFill>
                  <a:srgbClr val="000000"/>
                </a:solidFill>
                <a:latin typeface="Calibri" panose="020F0502020204030204" pitchFamily="34" charset="0"/>
                <a:cs typeface="Calibri" panose="020F0502020204030204" pitchFamily="34" charset="0"/>
              </a:rPr>
              <a:t>​,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login​</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email_address</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d_year</a:t>
            </a: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00"/>
                </a:solidFill>
                <a:latin typeface="Calibri" panose="020F0502020204030204" pitchFamily="34" charset="0"/>
                <a:cs typeface="Calibri" panose="020F0502020204030204" pitchFamily="34" charset="0"/>
              </a:rPr>
              <a:t>)</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SELECT TOP </a:t>
            </a:r>
            <a:r>
              <a:rPr lang="en-US" sz="1200" dirty="0">
                <a:solidFill>
                  <a:srgbClr val="000000"/>
                </a:solidFill>
                <a:latin typeface="Calibri" panose="020F0502020204030204" pitchFamily="34" charset="0"/>
                <a:cs typeface="Calibri" panose="020F0502020204030204" pitchFamily="34" charset="0"/>
              </a:rPr>
              <a:t>100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year_total</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000000"/>
                </a:solidFill>
                <a:latin typeface="Calibri" panose="020F0502020204030204" pitchFamily="34" charset="0"/>
                <a:cs typeface="Calibri" panose="020F0502020204030204" pitchFamily="34" charset="0"/>
              </a:rPr>
              <a:t>  …</a:t>
            </a:r>
          </a:p>
          <a:p>
            <a:pPr defTabSz="914225" fontAlgn="base">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1973016"/>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light" panose="020B0402040204020203" pitchFamily="34" charset="0"/>
                <a:cs typeface="Segoe UI Semilight" panose="020B0402040204020203" pitchFamily="34" charset="0"/>
              </a:rPr>
              <a:t>Original query – no changes have been made to query</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dirty="0">
                <a:solidFill>
                  <a:schemeClr val="bg1"/>
                </a:solidFill>
                <a:latin typeface="Segoe UI Semibold"/>
                <a:cs typeface="Segoe UI Semilight" panose="020B0402040204020203" pitchFamily="34" charset="0"/>
              </a:rPr>
              <a:t>Execution time</a:t>
            </a:r>
            <a:r>
              <a:rPr lang="en-US" sz="1400" dirty="0">
                <a:solidFill>
                  <a:schemeClr val="bg1"/>
                </a:solidFill>
                <a:latin typeface="Segoe UI Semilight" panose="020B0402040204020203" pitchFamily="34" charset="0"/>
                <a:cs typeface="Segoe UI Semilight" panose="020B0402040204020203" pitchFamily="34" charset="0"/>
              </a:rPr>
              <a:t>: 6 seconds</a:t>
            </a:r>
            <a:br>
              <a:rPr lang="en-US" sz="1400" dirty="0">
                <a:solidFill>
                  <a:schemeClr val="bg1"/>
                </a:solidFill>
                <a:latin typeface="Segoe UI Semilight" panose="020B0402040204020203" pitchFamily="34" charset="0"/>
                <a:cs typeface="Segoe UI Semilight" panose="020B0402040204020203" pitchFamily="34" charset="0"/>
              </a:rPr>
            </a:br>
            <a:r>
              <a:rPr lang="en-US" sz="1400" dirty="0">
                <a:solidFill>
                  <a:schemeClr val="bg1"/>
                </a:solidFill>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dirty="0">
                <a:solidFill>
                  <a:schemeClr val="accent5"/>
                </a:solidFill>
                <a:latin typeface="+mn-lt"/>
              </a:rPr>
              <a:t>EXPLAIN</a:t>
            </a:r>
            <a:r>
              <a:rPr lang="en-US" sz="1961" dirty="0">
                <a:solidFill>
                  <a:schemeClr val="bg1"/>
                </a:solidFill>
                <a:latin typeface="+mn-lt"/>
              </a:rPr>
              <a:t> - provides query plan for SQL statement without running the statement; view estimated cost of the query operations.</a:t>
            </a:r>
          </a:p>
          <a:p>
            <a:endParaRPr lang="en-US" sz="1961" dirty="0">
              <a:solidFill>
                <a:schemeClr val="bg1"/>
              </a:solidFill>
              <a:latin typeface="+mn-lt"/>
            </a:endParaRPr>
          </a:p>
          <a:p>
            <a:endParaRPr lang="en-US" sz="1961" dirty="0">
              <a:solidFill>
                <a:schemeClr val="bg1"/>
              </a:solidFill>
              <a:latin typeface="+mn-lt"/>
            </a:endParaRPr>
          </a:p>
          <a:p>
            <a:r>
              <a:rPr lang="en-US" sz="1961" dirty="0">
                <a:solidFill>
                  <a:schemeClr val="accent5"/>
                </a:solidFill>
                <a:latin typeface="+mn-lt"/>
              </a:rPr>
              <a:t>EXPLAIN WITH_RECOMMENDATIONS </a:t>
            </a:r>
            <a:r>
              <a:rPr lang="en-US" sz="1961" dirty="0">
                <a:solidFill>
                  <a:schemeClr val="bg1"/>
                </a:solidFill>
                <a:latin typeface="+mn-lt"/>
              </a:rPr>
              <a:t>- provides query plan with recommendations to optimize the SQL statement performance.</a:t>
            </a:r>
            <a:endParaRPr lang="en-US" sz="1961" dirty="0">
              <a:solidFill>
                <a:schemeClr val="bg1"/>
              </a:solidFill>
            </a:endParaRPr>
          </a:p>
          <a:p>
            <a:endParaRPr lang="en-US" sz="1961" dirty="0">
              <a:solidFill>
                <a:schemeClr val="bg1"/>
              </a:solidFill>
            </a:endParaRPr>
          </a:p>
          <a:p>
            <a:endParaRPr lang="en-US" sz="1961" dirty="0">
              <a:solidFill>
                <a:schemeClr val="bg1"/>
              </a:solidFill>
            </a:endParaRPr>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dirty="0">
                <a:solidFill>
                  <a:schemeClr val="bg1"/>
                </a:solidFill>
              </a:rPr>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solidFill>
            <a:schemeClr val="bg1"/>
          </a:solidFill>
          <a:ln>
            <a:solidFill>
              <a:schemeClr val="bg2">
                <a:lumMod val="50000"/>
              </a:schemeClr>
            </a:solidFill>
          </a:ln>
        </p:spPr>
        <p:txBody>
          <a:bodyPr wrap="square">
            <a:spAutoFit/>
          </a:bodyPr>
          <a:lstStyle/>
          <a:p>
            <a:pPr lvl="0">
              <a:defRPr/>
            </a:pPr>
            <a:r>
              <a:rPr lang="en-US" sz="1372" dirty="0">
                <a:solidFill>
                  <a:srgbClr val="0101FD"/>
                </a:solidFill>
                <a:latin typeface="Calibri" panose="020F0502020204030204" pitchFamily="34" charset="0"/>
                <a:cs typeface="Calibri" panose="020F0502020204030204" pitchFamily="34" charset="0"/>
              </a:rPr>
              <a:t>EXPLAIN</a:t>
            </a:r>
            <a:r>
              <a:rPr lang="en-US" sz="1372" dirty="0">
                <a:solidFill>
                  <a:srgbClr val="171717"/>
                </a:solidFill>
                <a:latin typeface="Calibri" panose="020F0502020204030204" pitchFamily="34" charset="0"/>
                <a:cs typeface="Calibri" panose="020F0502020204030204" pitchFamily="34" charset="0"/>
              </a:rPr>
              <a:t> WITH_RECOMMENDATIONS </a:t>
            </a:r>
          </a:p>
          <a:p>
            <a:pPr lvl="0">
              <a:defRPr/>
            </a:pP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count</a:t>
            </a:r>
            <a:r>
              <a:rPr lang="en-US" sz="1372" dirty="0">
                <a:solidFill>
                  <a:srgbClr val="171717"/>
                </a:solidFill>
                <a:latin typeface="Calibri" panose="020F0502020204030204" pitchFamily="34" charset="0"/>
                <a:cs typeface="Calibri" panose="020F0502020204030204" pitchFamily="34" charset="0"/>
              </a:rPr>
              <a:t>(*) </a:t>
            </a:r>
          </a:p>
          <a:p>
            <a:pPr lvl="0">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store_sales.ss_customer_sk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0101FD"/>
                </a:solidFill>
                <a:latin typeface="Calibri" panose="020F0502020204030204" pitchFamily="34" charset="0"/>
                <a:cs typeface="Calibri" panose="020F0502020204030204" pitchFamily="34" charset="0"/>
              </a:rPr>
              <a:t>except</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171717"/>
                </a:solidFill>
                <a:latin typeface="Calibri" panose="020F0502020204030204" pitchFamily="34" charset="0"/>
                <a:cs typeface="Calibri" panose="020F0502020204030204" pitchFamily="34" charset="0"/>
              </a:rPr>
              <a:t>(</a:t>
            </a:r>
            <a:r>
              <a:rPr lang="en-US" sz="1372" dirty="0">
                <a:solidFill>
                  <a:srgbClr val="0101FD"/>
                </a:solidFill>
                <a:latin typeface="Calibri" panose="020F0502020204030204" pitchFamily="34" charset="0"/>
                <a:cs typeface="Calibri" panose="020F0502020204030204" pitchFamily="34" charset="0"/>
              </a:rPr>
              <a:t>select</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distinct</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c_last_name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c_first_name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d_date</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from</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date_dim</a:t>
            </a:r>
            <a:r>
              <a:rPr lang="en-US" sz="1372" dirty="0">
                <a:solidFill>
                  <a:srgbClr val="171717"/>
                </a:solidFill>
                <a:latin typeface="Calibri" panose="020F0502020204030204" pitchFamily="34" charset="0"/>
                <a:cs typeface="Calibri" panose="020F0502020204030204" pitchFamily="34" charset="0"/>
              </a:rPr>
              <a:t>, customer </a:t>
            </a:r>
          </a:p>
          <a:p>
            <a:pPr lvl="1">
              <a:defRPr/>
            </a:pPr>
            <a:r>
              <a:rPr lang="en-US" sz="1372" dirty="0">
                <a:solidFill>
                  <a:srgbClr val="0101FD"/>
                </a:solidFill>
                <a:latin typeface="Calibri" panose="020F0502020204030204" pitchFamily="34" charset="0"/>
                <a:cs typeface="Calibri" panose="020F0502020204030204" pitchFamily="34" charset="0"/>
              </a:rPr>
              <a:t>where</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catalog_sales.cs_sold_date_sk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date_dim.d_date_sk</a:t>
            </a:r>
            <a:r>
              <a:rPr lang="en-US" sz="1372" dirty="0">
                <a:solidFill>
                  <a:srgbClr val="171717"/>
                </a:solidFill>
                <a:latin typeface="Calibri" panose="020F0502020204030204" pitchFamily="34" charset="0"/>
                <a:cs typeface="Calibri" panose="020F0502020204030204" pitchFamily="34" charset="0"/>
              </a:rPr>
              <a:t> </a:t>
            </a:r>
          </a:p>
          <a:p>
            <a:pPr lvl="1">
              <a:defRPr/>
            </a:pP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catalog_sales.cs_bill_customer_sk</a:t>
            </a:r>
            <a:r>
              <a:rPr lang="en-US" sz="1372" dirty="0">
                <a:solidFill>
                  <a:srgbClr val="171717"/>
                </a:solidFill>
                <a:latin typeface="Calibri" panose="020F0502020204030204" pitchFamily="34" charset="0"/>
                <a:cs typeface="Calibri" panose="020F0502020204030204" pitchFamily="34" charset="0"/>
              </a:rPr>
              <a:t> = </a:t>
            </a:r>
            <a:r>
              <a:rPr lang="en-US" sz="1372" dirty="0" err="1">
                <a:solidFill>
                  <a:srgbClr val="171717"/>
                </a:solidFill>
                <a:latin typeface="Calibri" panose="020F0502020204030204" pitchFamily="34" charset="0"/>
                <a:cs typeface="Calibri" panose="020F0502020204030204" pitchFamily="34" charset="0"/>
              </a:rPr>
              <a:t>customer.c_customer_sk</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d_month_seq</a:t>
            </a:r>
            <a:r>
              <a:rPr lang="en-US" sz="1372" dirty="0">
                <a:solidFill>
                  <a:srgbClr val="171717"/>
                </a:solidFill>
                <a:latin typeface="Calibri" panose="020F0502020204030204" pitchFamily="34" charset="0"/>
                <a:cs typeface="Calibri" panose="020F0502020204030204" pitchFamily="34" charset="0"/>
              </a:rPr>
              <a:t> </a:t>
            </a:r>
            <a:r>
              <a:rPr lang="en-US" sz="1372" dirty="0">
                <a:solidFill>
                  <a:srgbClr val="0101FD"/>
                </a:solidFill>
                <a:latin typeface="Calibri" panose="020F0502020204030204" pitchFamily="34" charset="0"/>
                <a:cs typeface="Calibri" panose="020F0502020204030204" pitchFamily="34" charset="0"/>
              </a:rPr>
              <a:t>between</a:t>
            </a:r>
            <a:r>
              <a:rPr lang="en-US" sz="1372" dirty="0">
                <a:solidFill>
                  <a:srgbClr val="171717"/>
                </a:solidFill>
                <a:latin typeface="Calibri" panose="020F0502020204030204" pitchFamily="34" charset="0"/>
                <a:cs typeface="Calibri" panose="020F0502020204030204" pitchFamily="34" charset="0"/>
              </a:rPr>
              <a:t> 1194 </a:t>
            </a:r>
            <a:r>
              <a:rPr lang="en-US" sz="1372" dirty="0">
                <a:solidFill>
                  <a:srgbClr val="0101FD"/>
                </a:solidFill>
                <a:latin typeface="Calibri" panose="020F0502020204030204" pitchFamily="34" charset="0"/>
                <a:cs typeface="Calibri" panose="020F0502020204030204" pitchFamily="34" charset="0"/>
              </a:rPr>
              <a:t>and</a:t>
            </a:r>
            <a:r>
              <a:rPr lang="en-US" sz="1372" dirty="0">
                <a:solidFill>
                  <a:srgbClr val="171717"/>
                </a:solidFill>
                <a:latin typeface="Calibri" panose="020F0502020204030204" pitchFamily="34" charset="0"/>
                <a:cs typeface="Calibri" panose="020F0502020204030204" pitchFamily="34" charset="0"/>
              </a:rPr>
              <a:t> 1194+11) </a:t>
            </a:r>
          </a:p>
          <a:p>
            <a:pPr lvl="0">
              <a:defRPr/>
            </a:pPr>
            <a:r>
              <a:rPr lang="en-US" sz="1372" dirty="0">
                <a:solidFill>
                  <a:srgbClr val="171717"/>
                </a:solidFill>
                <a:latin typeface="Calibri" panose="020F0502020204030204" pitchFamily="34" charset="0"/>
                <a:cs typeface="Calibri" panose="020F0502020204030204" pitchFamily="34" charset="0"/>
              </a:rPr>
              <a:t>) </a:t>
            </a:r>
            <a:r>
              <a:rPr lang="en-US" sz="1372" dirty="0" err="1">
                <a:solidFill>
                  <a:srgbClr val="171717"/>
                </a:solidFill>
                <a:latin typeface="Calibri" panose="020F0502020204030204" pitchFamily="34" charset="0"/>
                <a:cs typeface="Calibri" panose="020F0502020204030204" pitchFamily="34" charset="0"/>
              </a:rPr>
              <a:t>top_customers</a:t>
            </a:r>
            <a:endParaRPr lang="en-US" sz="3529"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pic>
        <p:nvPicPr>
          <p:cNvPr id="3" name="Picture 2">
            <a:extLst>
              <a:ext uri="{FF2B5EF4-FFF2-40B4-BE49-F238E27FC236}">
                <a16:creationId xmlns:a16="http://schemas.microsoft.com/office/drawing/2014/main" id="{049B8502-4B01-48BB-BFEA-71C0A484C06A}"/>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Create table with index</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TABLE</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OrderId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a:t>
            </a:r>
            <a:r>
              <a:rPr lang="en-US" sz="1372" dirty="0">
                <a:solidFill>
                  <a:srgbClr val="000000"/>
                </a:solidFill>
                <a:latin typeface="Calibri" panose="020F0502020204030204" pitchFamily="34" charset="0"/>
                <a:cs typeface="Calibri" panose="020F0502020204030204" pitchFamily="34" charset="0"/>
              </a:rPr>
              <a:t> NOT NULL</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Date     </a:t>
            </a:r>
            <a:r>
              <a:rPr lang="en-US" sz="1372" dirty="0" err="1">
                <a:solidFill>
                  <a:srgbClr val="0000FF"/>
                </a:solidFill>
                <a:latin typeface="Calibri" panose="020F0502020204030204" pitchFamily="34" charset="0"/>
                <a:cs typeface="Calibri" panose="020F0502020204030204" pitchFamily="34" charset="0"/>
              </a:rPr>
              <a:t>DATE</a:t>
            </a:r>
            <a:r>
              <a:rPr lang="en-US" sz="1372"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Name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00"/>
                </a:solidFill>
                <a:latin typeface="Calibri" panose="020F0502020204030204" pitchFamily="34" charset="0"/>
                <a:cs typeface="Calibri" panose="020F0502020204030204" pitchFamily="34" charset="0"/>
              </a:rPr>
              <a:t>    Country  </a:t>
            </a:r>
            <a:r>
              <a:rPr lang="en-US" sz="1372" dirty="0">
                <a:solidFill>
                  <a:srgbClr val="0000FF"/>
                </a:solidFill>
                <a:latin typeface="Calibri" panose="020F0502020204030204" pitchFamily="34" charset="0"/>
                <a:cs typeface="Calibri" panose="020F0502020204030204" pitchFamily="34" charset="0"/>
              </a:rPr>
              <a:t>VARCHAR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2</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CLUSTERED</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COLUMNSTORE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 </a:t>
            </a:r>
            <a:r>
              <a:rPr lang="en-US" sz="1372" dirty="0">
                <a:solidFill>
                  <a:srgbClr val="808080"/>
                </a:solidFill>
                <a:latin typeface="Calibri" panose="020F0502020204030204" pitchFamily="34" charset="0"/>
                <a:cs typeface="Calibri" panose="020F0502020204030204" pitchFamily="34" charset="0"/>
              </a:rPr>
              <a:t>|</a:t>
            </a:r>
          </a:p>
          <a:p>
            <a:pPr defTabSz="914225">
              <a:defRPr/>
            </a:pPr>
            <a:r>
              <a:rPr lang="en-US" sz="1372" dirty="0">
                <a:solidFill>
                  <a:srgbClr val="808080"/>
                </a:solidFill>
                <a:latin typeface="Calibri" panose="020F0502020204030204" pitchFamily="34" charset="0"/>
                <a:cs typeface="Calibri" panose="020F0502020204030204" pitchFamily="34" charset="0"/>
              </a:rPr>
              <a:t>    HEAP |</a:t>
            </a:r>
          </a:p>
          <a:p>
            <a:pPr defTabSz="914225">
              <a:defRPr/>
            </a:pPr>
            <a:r>
              <a:rPr lang="en-US" sz="1372" dirty="0">
                <a:solidFill>
                  <a:srgbClr val="808080"/>
                </a:solidFill>
                <a:latin typeface="Calibri" panose="020F0502020204030204" pitchFamily="34" charset="0"/>
                <a:cs typeface="Calibri" panose="020F0502020204030204" pitchFamily="34" charset="0"/>
              </a:rPr>
              <a:t>    CLUSTERED INDEX (</a:t>
            </a:r>
            <a:r>
              <a:rPr lang="en-US" sz="1372" dirty="0" err="1">
                <a:solidFill>
                  <a:srgbClr val="808080"/>
                </a:solidFill>
                <a:latin typeface="Calibri" panose="020F0502020204030204" pitchFamily="34" charset="0"/>
                <a:cs typeface="Calibri" panose="020F0502020204030204" pitchFamily="34" charset="0"/>
              </a:rPr>
              <a:t>OrderId</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8000"/>
                </a:solidFill>
                <a:latin typeface="Calibri" panose="020F0502020204030204" pitchFamily="34" charset="0"/>
                <a:cs typeface="Calibri" panose="020F0502020204030204" pitchFamily="34" charset="0"/>
              </a:rPr>
              <a:t>-- Add non-clustered index to table</a:t>
            </a:r>
            <a:endParaRPr lang="en-US" sz="1372"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dirty="0">
                <a:solidFill>
                  <a:srgbClr val="0000FF"/>
                </a:solidFill>
                <a:latin typeface="Calibri" panose="020F0502020204030204" pitchFamily="34" charset="0"/>
                <a:cs typeface="Calibri" panose="020F0502020204030204" pitchFamily="34" charset="0"/>
              </a:rPr>
              <a:t>CREATE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INDEX</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NameIndex</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ON</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orderTable</a:t>
            </a:r>
            <a:r>
              <a:rPr lang="en-US" sz="1372" dirty="0">
                <a:solidFill>
                  <a:srgbClr val="0000FF"/>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Name</a:t>
            </a:r>
            <a:r>
              <a:rPr lang="en-US" sz="1372" dirty="0">
                <a:solidFill>
                  <a:srgbClr val="808080"/>
                </a:solidFill>
                <a:latin typeface="Calibri" panose="020F0502020204030204" pitchFamily="34" charset="0"/>
                <a:cs typeface="Calibri" panose="020F0502020204030204" pitchFamily="34" charset="0"/>
              </a:rPr>
              <a:t>);</a:t>
            </a:r>
            <a:endParaRPr lang="en-US" sz="1372"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dirty="0">
                <a:solidFill>
                  <a:schemeClr val="accent5"/>
                </a:solidFill>
              </a:rPr>
              <a:t>Clustered </a:t>
            </a:r>
            <a:r>
              <a:rPr lang="en-US" dirty="0" err="1">
                <a:solidFill>
                  <a:schemeClr val="accent5"/>
                </a:solidFill>
              </a:rPr>
              <a:t>Columnstore</a:t>
            </a:r>
            <a:r>
              <a:rPr lang="en-US" dirty="0">
                <a:solidFill>
                  <a:schemeClr val="accent5"/>
                </a:solidFill>
              </a:rPr>
              <a:t> index (Default Primary)</a:t>
            </a:r>
          </a:p>
          <a:p>
            <a:pPr lvl="1"/>
            <a:r>
              <a:rPr lang="en-US" dirty="0">
                <a:solidFill>
                  <a:schemeClr val="bg1"/>
                </a:solidFill>
              </a:rPr>
              <a:t>Highest level of data compression</a:t>
            </a:r>
          </a:p>
          <a:p>
            <a:pPr lvl="1"/>
            <a:r>
              <a:rPr lang="en-US" dirty="0">
                <a:solidFill>
                  <a:schemeClr val="bg1"/>
                </a:solidFill>
              </a:rPr>
              <a:t>Best overall query performance</a:t>
            </a:r>
          </a:p>
          <a:p>
            <a:pPr lvl="1"/>
            <a:endParaRPr lang="en-US" dirty="0">
              <a:solidFill>
                <a:schemeClr val="bg1"/>
              </a:solidFill>
            </a:endParaRPr>
          </a:p>
          <a:p>
            <a:r>
              <a:rPr lang="en-US" dirty="0">
                <a:solidFill>
                  <a:schemeClr val="accent5"/>
                </a:solidFill>
              </a:rPr>
              <a:t>Clustered index (Primary)</a:t>
            </a:r>
          </a:p>
          <a:p>
            <a:pPr lvl="1"/>
            <a:r>
              <a:rPr lang="en-US" dirty="0">
                <a:solidFill>
                  <a:schemeClr val="bg1"/>
                </a:solidFill>
              </a:rPr>
              <a:t>Performant for looking up a single to few rows</a:t>
            </a:r>
          </a:p>
          <a:p>
            <a:pPr lvl="1"/>
            <a:endParaRPr lang="en-US" dirty="0">
              <a:solidFill>
                <a:schemeClr val="bg1"/>
              </a:solidFill>
            </a:endParaRPr>
          </a:p>
          <a:p>
            <a:r>
              <a:rPr lang="en-US" dirty="0">
                <a:solidFill>
                  <a:schemeClr val="accent5"/>
                </a:solidFill>
              </a:rPr>
              <a:t>Heap (Primary)</a:t>
            </a:r>
          </a:p>
          <a:p>
            <a:pPr lvl="1"/>
            <a:r>
              <a:rPr lang="en-US" dirty="0">
                <a:solidFill>
                  <a:schemeClr val="bg1"/>
                </a:solidFill>
              </a:rPr>
              <a:t>Faster loading and landing temporary data</a:t>
            </a:r>
          </a:p>
          <a:p>
            <a:pPr lvl="1"/>
            <a:r>
              <a:rPr lang="en-US" dirty="0">
                <a:solidFill>
                  <a:schemeClr val="bg1"/>
                </a:solidFill>
              </a:rPr>
              <a:t>Best for small lookup tables</a:t>
            </a:r>
          </a:p>
          <a:p>
            <a:pPr lvl="1"/>
            <a:endParaRPr lang="en-US" dirty="0">
              <a:solidFill>
                <a:schemeClr val="bg1"/>
              </a:solidFill>
            </a:endParaRPr>
          </a:p>
          <a:p>
            <a:r>
              <a:rPr lang="en-US" dirty="0" err="1">
                <a:solidFill>
                  <a:schemeClr val="accent5"/>
                </a:solidFill>
              </a:rPr>
              <a:t>Nonclustered</a:t>
            </a:r>
            <a:r>
              <a:rPr lang="en-US" dirty="0">
                <a:solidFill>
                  <a:schemeClr val="accent5"/>
                </a:solidFill>
              </a:rPr>
              <a:t> indexes (Secondary)</a:t>
            </a:r>
          </a:p>
          <a:p>
            <a:pPr lvl="1"/>
            <a:r>
              <a:rPr lang="en-US" dirty="0">
                <a:solidFill>
                  <a:schemeClr val="bg1"/>
                </a:solidFill>
              </a:rPr>
              <a:t>Enable ordering of multiple columns in a table</a:t>
            </a:r>
          </a:p>
          <a:p>
            <a:pPr lvl="1"/>
            <a:r>
              <a:rPr lang="en-US" dirty="0">
                <a:solidFill>
                  <a:schemeClr val="bg1"/>
                </a:solidFill>
              </a:rPr>
              <a:t>Allows multiple </a:t>
            </a:r>
            <a:r>
              <a:rPr lang="en-US" dirty="0" err="1">
                <a:solidFill>
                  <a:schemeClr val="bg1"/>
                </a:solidFill>
              </a:rPr>
              <a:t>nonclustered</a:t>
            </a:r>
            <a:r>
              <a:rPr lang="en-US" dirty="0">
                <a:solidFill>
                  <a:schemeClr val="bg1"/>
                </a:solidFill>
              </a:rPr>
              <a:t> on a single table</a:t>
            </a:r>
          </a:p>
          <a:p>
            <a:pPr lvl="1"/>
            <a:r>
              <a:rPr lang="en-US" dirty="0">
                <a:solidFill>
                  <a:schemeClr val="bg1"/>
                </a:solidFill>
              </a:rPr>
              <a:t>Can be created on any of the above primary indexes</a:t>
            </a:r>
          </a:p>
          <a:p>
            <a:pPr lvl="1"/>
            <a:r>
              <a:rPr lang="en-US" dirty="0">
                <a:solidFill>
                  <a:schemeClr val="bg1"/>
                </a:solidFill>
              </a:rPr>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dirty="0">
                <a:solidFill>
                  <a:schemeClr val="bg1"/>
                </a:solidFill>
              </a:rPr>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dirty="0">
                <a:solidFill>
                  <a:schemeClr val="accent5"/>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dirty="0">
                <a:solidFill>
                  <a:schemeClr val="bg1"/>
                </a:solidFill>
              </a:rPr>
              <a:t>SQL Analytics </a:t>
            </a:r>
            <a:r>
              <a:rPr lang="en-US" dirty="0" err="1">
                <a:solidFill>
                  <a:schemeClr val="bg1"/>
                </a:solidFill>
              </a:rPr>
              <a:t>Columnstore</a:t>
            </a:r>
            <a:r>
              <a:rPr lang="en-US" dirty="0">
                <a:solidFill>
                  <a:schemeClr val="bg1"/>
                </a:solidFill>
              </a:rPr>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 </a:t>
            </a:r>
            <a:r>
              <a:rPr lang="en-US" sz="1600" dirty="0" err="1">
                <a:solidFill>
                  <a:schemeClr val="accent5"/>
                </a:solidFill>
                <a:latin typeface="Segoe UI Semibold"/>
              </a:rPr>
              <a:t>columnstore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stored in compressed </a:t>
            </a:r>
            <a:r>
              <a:rPr lang="en-US" sz="1200" dirty="0" err="1">
                <a:solidFill>
                  <a:schemeClr val="bg1"/>
                </a:solidFill>
                <a:latin typeface="+mn-lt"/>
              </a:rPr>
              <a:t>columnstore</a:t>
            </a:r>
            <a:r>
              <a:rPr lang="en-US" sz="1200" dirty="0">
                <a:solidFill>
                  <a:schemeClr val="bg1"/>
                </a:solidFill>
                <a:latin typeface="+mn-lt"/>
              </a:rPr>
              <a:t> segments after being sliced into groups of rows (</a:t>
            </a:r>
            <a:r>
              <a:rPr lang="en-US" sz="1200" dirty="0" err="1">
                <a:solidFill>
                  <a:schemeClr val="bg1"/>
                </a:solidFill>
                <a:latin typeface="+mn-lt"/>
              </a:rPr>
              <a:t>rowgroups</a:t>
            </a:r>
            <a:r>
              <a:rPr lang="en-US" sz="1200" dirty="0">
                <a:solidFill>
                  <a:schemeClr val="bg1"/>
                </a:solidFill>
                <a:latin typeface="+mn-lt"/>
              </a:rPr>
              <a:t>/micro-partitions) for maximum compression</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Rows are stored in the delta </a:t>
            </a:r>
            <a:r>
              <a:rPr lang="en-US" sz="1200" dirty="0" err="1">
                <a:solidFill>
                  <a:schemeClr val="bg1"/>
                </a:solidFill>
                <a:latin typeface="+mn-lt"/>
              </a:rPr>
              <a:t>rowstore</a:t>
            </a:r>
            <a:r>
              <a:rPr lang="en-US" sz="1200" dirty="0">
                <a:solidFill>
                  <a:schemeClr val="bg1"/>
                </a:solidFill>
                <a:latin typeface="+mn-lt"/>
              </a:rPr>
              <a:t> until the number of rows is large enough to be compressed into a </a:t>
            </a:r>
            <a:r>
              <a:rPr lang="en-US" sz="1200" dirty="0" err="1">
                <a:solidFill>
                  <a:schemeClr val="bg1"/>
                </a:solidFill>
                <a:latin typeface="+mn-lt"/>
              </a:rPr>
              <a:t>columnstore</a:t>
            </a:r>
            <a:endParaRPr lang="en-US" sz="1050" dirty="0">
              <a:solidFill>
                <a:schemeClr val="bg1"/>
              </a:solidFill>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dirty="0">
                <a:solidFill>
                  <a:schemeClr val="accent5"/>
                </a:solidFill>
                <a:latin typeface="Segoe UI Semibold"/>
              </a:rPr>
              <a:t>Clustered/Non-clustered </a:t>
            </a:r>
            <a:r>
              <a:rPr lang="en-US" sz="1600" dirty="0" err="1">
                <a:solidFill>
                  <a:schemeClr val="accent5"/>
                </a:solidFill>
                <a:latin typeface="Segoe UI Semibold"/>
              </a:rPr>
              <a:t>rowstore</a:t>
            </a:r>
            <a:r>
              <a:rPr lang="en-US" sz="1600" dirty="0">
                <a:solidFill>
                  <a:schemeClr val="accent5"/>
                </a:solidFill>
                <a:latin typeface="Segoe UI Semibold"/>
              </a:rPr>
              <a:t> index</a:t>
            </a:r>
            <a:br>
              <a:rPr lang="en-US" sz="1600" dirty="0">
                <a:solidFill>
                  <a:schemeClr val="accent5"/>
                </a:solidFill>
                <a:latin typeface="Segoe UI Semibold"/>
              </a:rPr>
            </a:br>
            <a:r>
              <a:rPr lang="en-US" sz="1200" dirty="0">
                <a:solidFill>
                  <a:schemeClr val="accent5"/>
                </a:solidFill>
                <a:latin typeface="Segoe UI"/>
              </a:rPr>
              <a:t>(</a:t>
            </a:r>
            <a:r>
              <a:rPr lang="en-US" sz="1200" dirty="0" err="1">
                <a:solidFill>
                  <a:schemeClr val="accent5"/>
                </a:solidFill>
                <a:latin typeface="Segoe UI"/>
              </a:rPr>
              <a:t>OrderId</a:t>
            </a:r>
            <a:r>
              <a:rPr lang="en-US" sz="1200" dirty="0">
                <a:solidFill>
                  <a:schemeClr val="accent5"/>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dirty="0">
                <a:solidFill>
                  <a:schemeClr val="bg1"/>
                </a:solidFill>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Clustered </a:t>
            </a:r>
            <a:r>
              <a:rPr lang="en-US" sz="1200" dirty="0" err="1">
                <a:solidFill>
                  <a:schemeClr val="bg1"/>
                </a:solidFill>
                <a:latin typeface="+mn-lt"/>
              </a:rPr>
              <a:t>rowstore</a:t>
            </a:r>
            <a:r>
              <a:rPr lang="en-US" sz="1200" dirty="0">
                <a:solidFill>
                  <a:schemeClr val="bg1"/>
                </a:solidFill>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dirty="0">
                <a:solidFill>
                  <a:schemeClr val="bg1"/>
                </a:solidFill>
                <a:latin typeface="+mn-lt"/>
              </a:rPr>
              <a:t>Non-clustered (secondary) </a:t>
            </a:r>
            <a:r>
              <a:rPr lang="en-US" sz="1200" dirty="0" err="1">
                <a:solidFill>
                  <a:schemeClr val="bg1"/>
                </a:solidFill>
                <a:latin typeface="+mn-lt"/>
              </a:rPr>
              <a:t>rowstore</a:t>
            </a:r>
            <a:r>
              <a:rPr lang="en-US" sz="1200" dirty="0">
                <a:solidFill>
                  <a:schemeClr val="bg1"/>
                </a:solidFill>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accent5"/>
                </a:solidFill>
              </a:rPr>
              <a:t>The problem with CCI</a:t>
            </a:r>
          </a:p>
          <a:p>
            <a:r>
              <a:rPr lang="en-US" sz="1765" dirty="0">
                <a:solidFill>
                  <a:schemeClr val="bg1"/>
                </a:solidFill>
                <a:latin typeface="+mn-lt"/>
              </a:rPr>
              <a:t>The index builder doesn’t sort data before compressing it into segments, which means that segments with overlapping value ranges could occur.</a:t>
            </a:r>
          </a:p>
          <a:p>
            <a:r>
              <a:rPr lang="en-US" sz="1765" dirty="0">
                <a:solidFill>
                  <a:schemeClr val="bg1"/>
                </a:solidFill>
                <a:latin typeface="+mn-lt"/>
              </a:rPr>
              <a:t>When this happens, queries might read more segments from disk and take longer to finish.</a:t>
            </a:r>
          </a:p>
          <a:p>
            <a:endParaRPr lang="en-US" sz="1765" dirty="0">
              <a:solidFill>
                <a:schemeClr val="bg1"/>
              </a:solidFill>
              <a:latin typeface="+mn-lt"/>
            </a:endParaRPr>
          </a:p>
          <a:p>
            <a:r>
              <a:rPr lang="en-US" sz="1961" dirty="0">
                <a:solidFill>
                  <a:schemeClr val="accent5"/>
                </a:solidFill>
              </a:rPr>
              <a:t>The</a:t>
            </a:r>
            <a:r>
              <a:rPr lang="en-US" sz="1961" dirty="0">
                <a:solidFill>
                  <a:schemeClr val="bg1"/>
                </a:solidFill>
              </a:rPr>
              <a:t> </a:t>
            </a:r>
            <a:r>
              <a:rPr lang="en-US" sz="1961" dirty="0">
                <a:solidFill>
                  <a:schemeClr val="accent5"/>
                </a:solidFill>
              </a:rPr>
              <a:t>solution</a:t>
            </a:r>
          </a:p>
          <a:p>
            <a:r>
              <a:rPr lang="en-US" sz="1765" dirty="0">
                <a:solidFill>
                  <a:schemeClr val="bg1"/>
                </a:solidFill>
                <a:latin typeface="+mn-lt"/>
              </a:rPr>
              <a:t>Ordered CCIs – data is sorted in memory by the order key(s) before the index builder compresses the segments and thus segment overlapping is reduced.</a:t>
            </a:r>
          </a:p>
          <a:p>
            <a:endParaRPr lang="en-US" sz="1765" dirty="0">
              <a:solidFill>
                <a:schemeClr val="bg1"/>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dirty="0">
                <a:solidFill>
                  <a:schemeClr val="bg1"/>
                </a:solidFill>
              </a:rPr>
              <a:t>Ordered Clustered </a:t>
            </a:r>
            <a:r>
              <a:rPr lang="en-US" dirty="0" err="1">
                <a:solidFill>
                  <a:schemeClr val="bg1"/>
                </a:solidFill>
              </a:rPr>
              <a:t>Columnstore</a:t>
            </a:r>
            <a:r>
              <a:rPr lang="en-US" dirty="0">
                <a:solidFill>
                  <a:schemeClr val="bg1"/>
                </a:solidFill>
              </a:rPr>
              <a:t> Indexes</a:t>
            </a: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solidFill>
            <a:schemeClr val="bg1"/>
          </a:solidFill>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3984488"/>
            <a:ext cx="4876109" cy="2785378"/>
          </a:xfrm>
          <a:prstGeom prst="rect">
            <a:avLst/>
          </a:prstGeom>
          <a:solidFill>
            <a:schemeClr val="bg1"/>
          </a:solidFill>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bg1"/>
                </a:solidFill>
              </a:rPr>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229425"/>
          </a:xfrm>
        </p:spPr>
        <p:txBody>
          <a:bodyPr/>
          <a:lstStyle/>
          <a:p>
            <a:pPr marL="241254" marR="71106" indent="-229191">
              <a:lnSpc>
                <a:spcPct val="90000"/>
              </a:lnSpc>
              <a:spcBef>
                <a:spcPts val="430"/>
              </a:spcBef>
              <a:buFont typeface="Arial"/>
              <a:buChar char="•"/>
              <a:tabLst>
                <a:tab pos="241889" algn="l"/>
              </a:tabLst>
            </a:pPr>
            <a:r>
              <a:rPr lang="en-US" spc="-5" dirty="0">
                <a:solidFill>
                  <a:schemeClr val="bg1"/>
                </a:solidFill>
                <a:latin typeface="+mn-lt"/>
                <a:cs typeface="Calibri"/>
              </a:rPr>
              <a:t>Queries </a:t>
            </a:r>
            <a:r>
              <a:rPr lang="en-US" spc="-15" dirty="0">
                <a:solidFill>
                  <a:schemeClr val="bg1"/>
                </a:solidFill>
                <a:latin typeface="+mn-lt"/>
                <a:cs typeface="Calibri"/>
              </a:rPr>
              <a:t>against </a:t>
            </a:r>
            <a:r>
              <a:rPr lang="en-US" spc="-10" dirty="0">
                <a:solidFill>
                  <a:schemeClr val="bg1"/>
                </a:solidFill>
                <a:latin typeface="+mn-lt"/>
                <a:cs typeface="Calibri"/>
              </a:rPr>
              <a:t>tables </a:t>
            </a:r>
            <a:r>
              <a:rPr lang="en-US" dirty="0">
                <a:solidFill>
                  <a:schemeClr val="bg1"/>
                </a:solidFill>
                <a:latin typeface="+mn-lt"/>
                <a:cs typeface="Calibri"/>
              </a:rPr>
              <a:t>with </a:t>
            </a:r>
            <a:r>
              <a:rPr lang="en-US" spc="-20" dirty="0">
                <a:solidFill>
                  <a:schemeClr val="bg1"/>
                </a:solidFill>
                <a:latin typeface="+mn-lt"/>
                <a:cs typeface="Calibri"/>
              </a:rPr>
              <a:t>ordered </a:t>
            </a: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can </a:t>
            </a:r>
            <a:r>
              <a:rPr lang="en-US" spc="-35" dirty="0">
                <a:solidFill>
                  <a:schemeClr val="bg1"/>
                </a:solidFill>
                <a:latin typeface="+mn-lt"/>
                <a:cs typeface="Calibri"/>
              </a:rPr>
              <a:t>take  </a:t>
            </a:r>
            <a:r>
              <a:rPr lang="en-US" spc="-20" dirty="0">
                <a:solidFill>
                  <a:schemeClr val="bg1"/>
                </a:solidFill>
                <a:latin typeface="+mn-lt"/>
                <a:cs typeface="Calibri"/>
              </a:rPr>
              <a:t>advantage </a:t>
            </a:r>
            <a:r>
              <a:rPr lang="en-US" spc="-5" dirty="0">
                <a:solidFill>
                  <a:schemeClr val="bg1"/>
                </a:solidFill>
                <a:latin typeface="+mn-lt"/>
                <a:cs typeface="Calibri"/>
              </a:rPr>
              <a:t>of </a:t>
            </a:r>
            <a:r>
              <a:rPr lang="en-US" spc="-20" dirty="0">
                <a:solidFill>
                  <a:schemeClr val="bg1"/>
                </a:solidFill>
                <a:latin typeface="+mn-lt"/>
                <a:cs typeface="Calibri"/>
              </a:rPr>
              <a:t>improved </a:t>
            </a:r>
            <a:r>
              <a:rPr lang="en-US" spc="-10" dirty="0">
                <a:solidFill>
                  <a:schemeClr val="bg1"/>
                </a:solidFill>
                <a:latin typeface="+mn-lt"/>
                <a:cs typeface="Calibri"/>
              </a:rPr>
              <a:t>segment elimination </a:t>
            </a:r>
            <a:r>
              <a:rPr lang="en-US" spc="-20" dirty="0">
                <a:solidFill>
                  <a:schemeClr val="bg1"/>
                </a:solidFill>
                <a:latin typeface="+mn-lt"/>
                <a:cs typeface="Calibri"/>
              </a:rPr>
              <a:t>to </a:t>
            </a:r>
            <a:r>
              <a:rPr lang="en-US" spc="-15" dirty="0">
                <a:solidFill>
                  <a:schemeClr val="bg1"/>
                </a:solidFill>
                <a:latin typeface="+mn-lt"/>
                <a:cs typeface="Calibri"/>
              </a:rPr>
              <a:t>drastically </a:t>
            </a:r>
            <a:r>
              <a:rPr lang="en-US" spc="-10" dirty="0">
                <a:solidFill>
                  <a:schemeClr val="bg1"/>
                </a:solidFill>
                <a:latin typeface="+mn-lt"/>
                <a:cs typeface="Calibri"/>
              </a:rPr>
              <a:t>reduce </a:t>
            </a:r>
            <a:r>
              <a:rPr lang="en-US" spc="-5" dirty="0">
                <a:solidFill>
                  <a:schemeClr val="bg1"/>
                </a:solidFill>
                <a:latin typeface="+mn-lt"/>
                <a:cs typeface="Calibri"/>
              </a:rPr>
              <a:t>the  time </a:t>
            </a:r>
            <a:r>
              <a:rPr lang="en-US" spc="-10" dirty="0">
                <a:solidFill>
                  <a:schemeClr val="bg1"/>
                </a:solidFill>
                <a:latin typeface="+mn-lt"/>
                <a:cs typeface="Calibri"/>
              </a:rPr>
              <a:t>needed </a:t>
            </a:r>
            <a:r>
              <a:rPr lang="en-US" spc="-20" dirty="0">
                <a:solidFill>
                  <a:schemeClr val="bg1"/>
                </a:solidFill>
                <a:latin typeface="+mn-lt"/>
                <a:cs typeface="Calibri"/>
              </a:rPr>
              <a:t>to </a:t>
            </a:r>
            <a:r>
              <a:rPr lang="en-US" spc="-5" dirty="0">
                <a:solidFill>
                  <a:schemeClr val="bg1"/>
                </a:solidFill>
                <a:latin typeface="+mn-lt"/>
                <a:cs typeface="Calibri"/>
              </a:rPr>
              <a:t>service a</a:t>
            </a:r>
            <a:r>
              <a:rPr lang="en-US" spc="50" dirty="0">
                <a:solidFill>
                  <a:schemeClr val="bg1"/>
                </a:solidFill>
                <a:latin typeface="+mn-lt"/>
                <a:cs typeface="Calibri"/>
              </a:rPr>
              <a:t> </a:t>
            </a:r>
            <a:r>
              <a:rPr lang="en-US" spc="-40" dirty="0">
                <a:solidFill>
                  <a:schemeClr val="bg1"/>
                </a:solidFill>
                <a:latin typeface="+mn-lt"/>
                <a:cs typeface="Calibri"/>
              </a:rPr>
              <a:t>query.</a:t>
            </a:r>
            <a:endParaRPr lang="en-US" dirty="0">
              <a:solidFill>
                <a:schemeClr val="bg1"/>
              </a:solidFill>
              <a:latin typeface="+mn-lt"/>
              <a:cs typeface="Calibri"/>
            </a:endParaRPr>
          </a:p>
          <a:p>
            <a:pPr marL="0" indent="0">
              <a:spcBef>
                <a:spcPts val="10"/>
              </a:spcBef>
              <a:buNone/>
            </a:pPr>
            <a:endParaRPr lang="en-US" sz="3921"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20" dirty="0" err="1">
                <a:solidFill>
                  <a:schemeClr val="bg1"/>
                </a:solidFill>
                <a:latin typeface="+mn-lt"/>
                <a:cs typeface="Calibri"/>
              </a:rPr>
              <a:t>Columnstore</a:t>
            </a:r>
            <a:r>
              <a:rPr lang="en-US" spc="-20" dirty="0">
                <a:solidFill>
                  <a:schemeClr val="bg1"/>
                </a:solidFill>
                <a:latin typeface="+mn-lt"/>
                <a:cs typeface="Calibri"/>
              </a:rPr>
              <a:t> </a:t>
            </a:r>
            <a:r>
              <a:rPr lang="en-US" spc="-10" dirty="0">
                <a:solidFill>
                  <a:schemeClr val="bg1"/>
                </a:solidFill>
                <a:latin typeface="+mn-lt"/>
                <a:cs typeface="Calibri"/>
              </a:rPr>
              <a:t>Segments </a:t>
            </a:r>
            <a:r>
              <a:rPr lang="en-US" spc="-15" dirty="0">
                <a:solidFill>
                  <a:schemeClr val="bg1"/>
                </a:solidFill>
                <a:latin typeface="+mn-lt"/>
                <a:cs typeface="Calibri"/>
              </a:rPr>
              <a:t>are </a:t>
            </a:r>
            <a:r>
              <a:rPr lang="en-US" spc="-10" dirty="0">
                <a:solidFill>
                  <a:schemeClr val="bg1"/>
                </a:solidFill>
                <a:latin typeface="+mn-lt"/>
                <a:cs typeface="Calibri"/>
              </a:rPr>
              <a:t>automatically </a:t>
            </a:r>
            <a:r>
              <a:rPr lang="en-US" spc="-15" dirty="0">
                <a:solidFill>
                  <a:schemeClr val="bg1"/>
                </a:solidFill>
                <a:latin typeface="+mn-lt"/>
                <a:cs typeface="Calibri"/>
              </a:rPr>
              <a:t>updated </a:t>
            </a:r>
            <a:r>
              <a:rPr lang="en-US" spc="-5" dirty="0">
                <a:solidFill>
                  <a:schemeClr val="bg1"/>
                </a:solidFill>
                <a:latin typeface="+mn-lt"/>
                <a:cs typeface="Calibri"/>
              </a:rPr>
              <a:t>as </a:t>
            </a:r>
            <a:r>
              <a:rPr lang="en-US" spc="-20" dirty="0">
                <a:solidFill>
                  <a:schemeClr val="bg1"/>
                </a:solidFill>
                <a:latin typeface="+mn-lt"/>
                <a:cs typeface="Calibri"/>
              </a:rPr>
              <a:t>data </a:t>
            </a:r>
            <a:r>
              <a:rPr lang="en-US" spc="-5" dirty="0">
                <a:solidFill>
                  <a:schemeClr val="bg1"/>
                </a:solidFill>
                <a:latin typeface="+mn-lt"/>
                <a:cs typeface="Calibri"/>
              </a:rPr>
              <a:t>is inserted,  </a:t>
            </a:r>
            <a:r>
              <a:rPr lang="en-US" spc="-15" dirty="0">
                <a:solidFill>
                  <a:schemeClr val="bg1"/>
                </a:solidFill>
                <a:latin typeface="+mn-lt"/>
                <a:cs typeface="Calibri"/>
              </a:rPr>
              <a:t>updated, </a:t>
            </a:r>
            <a:r>
              <a:rPr lang="en-US" spc="-5" dirty="0">
                <a:solidFill>
                  <a:schemeClr val="bg1"/>
                </a:solidFill>
                <a:latin typeface="+mn-lt"/>
                <a:cs typeface="Calibri"/>
              </a:rPr>
              <a:t>or </a:t>
            </a:r>
            <a:r>
              <a:rPr lang="en-US" spc="-15" dirty="0">
                <a:solidFill>
                  <a:schemeClr val="bg1"/>
                </a:solidFill>
                <a:latin typeface="+mn-lt"/>
                <a:cs typeface="Calibri"/>
              </a:rPr>
              <a:t>deleted </a:t>
            </a:r>
            <a:r>
              <a:rPr lang="en-US" spc="-5" dirty="0">
                <a:solidFill>
                  <a:schemeClr val="bg1"/>
                </a:solidFill>
                <a:latin typeface="+mn-lt"/>
                <a:cs typeface="Calibri"/>
              </a:rPr>
              <a:t>in </a:t>
            </a:r>
            <a:r>
              <a:rPr lang="en-US" spc="-20" dirty="0">
                <a:solidFill>
                  <a:schemeClr val="bg1"/>
                </a:solidFill>
                <a:latin typeface="+mn-lt"/>
                <a:cs typeface="Calibri"/>
              </a:rPr>
              <a:t>data </a:t>
            </a:r>
            <a:r>
              <a:rPr lang="en-US" spc="-15" dirty="0">
                <a:solidFill>
                  <a:schemeClr val="bg1"/>
                </a:solidFill>
                <a:latin typeface="+mn-lt"/>
                <a:cs typeface="Calibri"/>
              </a:rPr>
              <a:t>warehouse</a:t>
            </a:r>
            <a:r>
              <a:rPr lang="en-US" spc="105" dirty="0">
                <a:solidFill>
                  <a:schemeClr val="bg1"/>
                </a:solidFill>
                <a:latin typeface="+mn-lt"/>
                <a:cs typeface="Calibri"/>
              </a:rPr>
              <a:t> </a:t>
            </a:r>
            <a:r>
              <a:rPr lang="en-US" spc="-10" dirty="0">
                <a:solidFill>
                  <a:schemeClr val="bg1"/>
                </a:solidFill>
                <a:latin typeface="+mn-lt"/>
                <a:cs typeface="Calibri"/>
              </a:rPr>
              <a:t>tables.</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10" dirty="0">
                <a:solidFill>
                  <a:schemeClr val="bg1"/>
                </a:solidFill>
                <a:latin typeface="+mn-lt"/>
                <a:cs typeface="Calibri"/>
              </a:rPr>
              <a:t>REBUILD can be used to sort all data in the table (which is an offline operation, done one partition at a time).</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solidFill>
                  <a:schemeClr val="bg1"/>
                </a:solidFill>
              </a:rPr>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solidFill>
                  <a:schemeClr val="bg1"/>
                </a:solidFill>
                <a:latin typeface="+mn-lt"/>
              </a:rPr>
              <a:t>The number of overlapping segments depends on:</a:t>
            </a:r>
          </a:p>
          <a:p>
            <a:pPr marL="0" indent="0">
              <a:buNone/>
            </a:pPr>
            <a:endParaRPr lang="en-US" dirty="0">
              <a:solidFill>
                <a:schemeClr val="bg1"/>
              </a:solidFill>
              <a:latin typeface="+mn-lt"/>
            </a:endParaRPr>
          </a:p>
          <a:p>
            <a:pPr>
              <a:buFontTx/>
              <a:buChar char="-"/>
            </a:pPr>
            <a:r>
              <a:rPr lang="en-US" dirty="0">
                <a:solidFill>
                  <a:schemeClr val="bg1"/>
                </a:solidFill>
                <a:latin typeface="+mn-lt"/>
              </a:rPr>
              <a:t>The size of data to sort</a:t>
            </a:r>
          </a:p>
          <a:p>
            <a:pPr>
              <a:buFontTx/>
              <a:buChar char="-"/>
            </a:pPr>
            <a:r>
              <a:rPr lang="en-US" dirty="0">
                <a:solidFill>
                  <a:schemeClr val="bg1"/>
                </a:solidFill>
                <a:latin typeface="+mn-lt"/>
              </a:rPr>
              <a:t>Available memory (use XLARGERC on a higher DWU to allow more memory for data sorting before compressing occurs)</a:t>
            </a:r>
          </a:p>
          <a:p>
            <a:pPr>
              <a:buFontTx/>
              <a:buChar char="-"/>
            </a:pPr>
            <a:r>
              <a:rPr lang="en-US" dirty="0">
                <a:solidFill>
                  <a:schemeClr val="bg1"/>
                </a:solidFill>
                <a:latin typeface="+mn-lt"/>
              </a:rPr>
              <a:t>MAXDOP (create ordered CCI with MAXDOP =1  as each thread used for ordered CCI works on a subset of data and sorts it locally)</a:t>
            </a:r>
          </a:p>
          <a:p>
            <a:pPr>
              <a:buFontTx/>
              <a:buChar char="-"/>
            </a:pPr>
            <a:endParaRPr lang="en-US" dirty="0">
              <a:solidFill>
                <a:schemeClr val="bg1"/>
              </a:solidFill>
              <a:latin typeface="+mn-lt"/>
            </a:endParaRPr>
          </a:p>
          <a:p>
            <a:pPr marL="0" indent="0">
              <a:buNone/>
            </a:pPr>
            <a:r>
              <a:rPr lang="en-US" dirty="0">
                <a:solidFill>
                  <a:schemeClr val="bg1"/>
                </a:solidFill>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4611199"/>
          </a:xfrm>
        </p:spPr>
        <p:txBody>
          <a:bodyPr/>
          <a:lstStyle/>
          <a:p>
            <a:pPr>
              <a:lnSpc>
                <a:spcPct val="100000"/>
              </a:lnSpc>
            </a:pPr>
            <a:r>
              <a:rPr lang="en-US" sz="2353" dirty="0">
                <a:solidFill>
                  <a:schemeClr val="bg1"/>
                </a:solidFill>
                <a:latin typeface="+mn-lt"/>
              </a:rPr>
              <a:t>Clustered </a:t>
            </a:r>
            <a:r>
              <a:rPr lang="en-US" sz="2353" dirty="0" err="1">
                <a:solidFill>
                  <a:schemeClr val="bg1"/>
                </a:solidFill>
                <a:latin typeface="+mn-lt"/>
              </a:rPr>
              <a:t>Columnstore</a:t>
            </a:r>
            <a:r>
              <a:rPr lang="en-US" sz="2353" dirty="0">
                <a:solidFill>
                  <a:schemeClr val="bg1"/>
                </a:solidFill>
                <a:latin typeface="+mn-lt"/>
              </a:rPr>
              <a:t> indexes (CCI) are best for fact tables. </a:t>
            </a:r>
          </a:p>
          <a:p>
            <a:pPr>
              <a:lnSpc>
                <a:spcPct val="100000"/>
              </a:lnSpc>
            </a:pPr>
            <a:r>
              <a:rPr lang="en-US" sz="2353" dirty="0">
                <a:solidFill>
                  <a:schemeClr val="bg1"/>
                </a:solidFill>
                <a:latin typeface="+mn-lt"/>
              </a:rPr>
              <a:t>CCI offer the highest level of data compression and best query performance for tables with over 100 million rows. </a:t>
            </a:r>
          </a:p>
          <a:p>
            <a:pPr>
              <a:lnSpc>
                <a:spcPct val="100000"/>
              </a:lnSpc>
            </a:pPr>
            <a:r>
              <a:rPr lang="en-US" sz="2353" dirty="0">
                <a:solidFill>
                  <a:schemeClr val="bg1"/>
                </a:solidFill>
                <a:latin typeface="+mn-lt"/>
              </a:rPr>
              <a:t>Heap tables are best for small lookup tables and recommended for tables with less than 100 million rows.</a:t>
            </a:r>
          </a:p>
          <a:p>
            <a:pPr>
              <a:lnSpc>
                <a:spcPct val="100000"/>
              </a:lnSpc>
            </a:pPr>
            <a:r>
              <a:rPr lang="en-US" sz="2353" dirty="0">
                <a:solidFill>
                  <a:schemeClr val="bg1"/>
                </a:solidFill>
                <a:latin typeface="+mn-lt"/>
              </a:rPr>
              <a:t>Clustered Indexes may outperform CCI when very few rows need to be retrieved quickly.</a:t>
            </a:r>
          </a:p>
          <a:p>
            <a:pPr lvl="1">
              <a:lnSpc>
                <a:spcPct val="100000"/>
              </a:lnSpc>
            </a:pPr>
            <a:r>
              <a:rPr lang="en-US" dirty="0">
                <a:solidFill>
                  <a:schemeClr val="bg1"/>
                </a:solidFill>
              </a:rPr>
              <a:t>Add non-clustered indexes to improve performance for less selective queries. </a:t>
            </a:r>
          </a:p>
          <a:p>
            <a:pPr lvl="1">
              <a:lnSpc>
                <a:spcPct val="100000"/>
              </a:lnSpc>
            </a:pPr>
            <a:r>
              <a:rPr lang="en-US" dirty="0">
                <a:solidFill>
                  <a:schemeClr val="bg1"/>
                </a:solidFill>
              </a:rPr>
              <a:t>Each additional index added to a table increases storage space required and processing time during data loads.</a:t>
            </a:r>
          </a:p>
          <a:p>
            <a:pPr>
              <a:lnSpc>
                <a:spcPct val="100000"/>
              </a:lnSpc>
            </a:pPr>
            <a:r>
              <a:rPr lang="en-US" sz="2353" dirty="0">
                <a:solidFill>
                  <a:schemeClr val="bg1"/>
                </a:solidFill>
                <a:latin typeface="+mn-lt"/>
              </a:rPr>
              <a:t>Speed load performance by staging data in heap tables and temporary tables prior to running transformations.</a:t>
            </a:r>
            <a:endParaRPr lang="en-US" sz="3967" dirty="0">
              <a:solidFill>
                <a:schemeClr val="bg1"/>
              </a:solidFill>
            </a:endParaRPr>
          </a:p>
          <a:p>
            <a:pPr lvl="1"/>
            <a:r>
              <a:rPr lang="en-US" sz="200" dirty="0">
                <a:solidFill>
                  <a:schemeClr val="bg1"/>
                </a:solidFill>
              </a:rPr>
              <a:t>as</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solidFill>
                  <a:schemeClr val="bg1"/>
                </a:solidFill>
              </a:rPr>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Lst>
          </p:cNvPr>
          <p:cNvSpPr/>
          <p:nvPr/>
        </p:nvSpPr>
        <p:spPr bwMode="auto">
          <a:xfrm rot="1871299">
            <a:off x="4352318" y="993187"/>
            <a:ext cx="5623427" cy="513292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60" h="732903">
                <a:moveTo>
                  <a:pt x="0" y="383822"/>
                </a:moveTo>
                <a:lnTo>
                  <a:pt x="197848" y="7185"/>
                </a:lnTo>
                <a:lnTo>
                  <a:pt x="617551" y="0"/>
                </a:lnTo>
                <a:lnTo>
                  <a:pt x="838960" y="355659"/>
                </a:lnTo>
                <a:lnTo>
                  <a:pt x="643749" y="714555"/>
                </a:lnTo>
                <a:lnTo>
                  <a:pt x="220540" y="732903"/>
                </a:lnTo>
                <a:lnTo>
                  <a:pt x="0" y="383822"/>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Lst>
          </p:cNvPr>
          <p:cNvSpPr>
            <a:spLocks noGrp="1"/>
          </p:cNvSpPr>
          <p:nvPr>
            <p:ph type="title"/>
          </p:nvPr>
        </p:nvSpPr>
        <p:spPr/>
        <p:txBody>
          <a:bodyPr/>
          <a:lstStyle/>
          <a:p>
            <a:r>
              <a:rPr lang="en-US"/>
              <a:t>Azure Synapse Analytics</a:t>
            </a:r>
          </a:p>
        </p:txBody>
      </p:sp>
      <p:sp>
        <p:nvSpPr>
          <p:cNvPr id="18" name="Oval 17">
            <a:extLst>
              <a:ext uri="{FF2B5EF4-FFF2-40B4-BE49-F238E27FC236}">
                <a16:creationId xmlns:a16="http://schemas.microsoft.com/office/drawing/2014/main" id="{F59FB396-F018-4E3F-8BA4-348966CEB295}"/>
              </a:ext>
            </a:extLst>
          </p:cNvPr>
          <p:cNvSpPr/>
          <p:nvPr/>
        </p:nvSpPr>
        <p:spPr bwMode="auto">
          <a:xfrm>
            <a:off x="9467926" y="326879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Lst>
          </p:cNvPr>
          <p:cNvSpPr>
            <a:spLocks noChangeAspect="1" noEditPoints="1"/>
          </p:cNvSpPr>
          <p:nvPr/>
        </p:nvSpPr>
        <p:spPr bwMode="auto">
          <a:xfrm>
            <a:off x="9806823" y="3432553"/>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Lst>
          </p:cNvPr>
          <p:cNvSpPr/>
          <p:nvPr/>
        </p:nvSpPr>
        <p:spPr bwMode="auto">
          <a:xfrm>
            <a:off x="4120984" y="3267875"/>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Lst>
          </p:cNvPr>
          <p:cNvSpPr>
            <a:spLocks noChangeAspect="1" noEditPoints="1"/>
          </p:cNvSpPr>
          <p:nvPr/>
        </p:nvSpPr>
        <p:spPr bwMode="auto">
          <a:xfrm>
            <a:off x="4205170" y="37225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Lst>
          </p:cNvPr>
          <p:cNvSpPr>
            <a:spLocks noChangeAspect="1" noEditPoints="1"/>
          </p:cNvSpPr>
          <p:nvPr/>
        </p:nvSpPr>
        <p:spPr bwMode="auto">
          <a:xfrm flipV="1">
            <a:off x="4205170" y="326270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Lst>
          </p:cNvPr>
          <p:cNvSpPr/>
          <p:nvPr/>
        </p:nvSpPr>
        <p:spPr bwMode="auto">
          <a:xfrm>
            <a:off x="2566307" y="2181226"/>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Lst>
          </p:cNvPr>
          <p:cNvSpPr txBox="1"/>
          <p:nvPr/>
        </p:nvSpPr>
        <p:spPr>
          <a:xfrm>
            <a:off x="2837111" y="2485620"/>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Lst>
          </p:cNvPr>
          <p:cNvSpPr txBox="1"/>
          <p:nvPr/>
        </p:nvSpPr>
        <p:spPr>
          <a:xfrm>
            <a:off x="2736122" y="3170111"/>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Lst>
          </p:cNvPr>
          <p:cNvSpPr txBox="1"/>
          <p:nvPr/>
        </p:nvSpPr>
        <p:spPr>
          <a:xfrm>
            <a:off x="2659177" y="3854602"/>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Lst>
          </p:cNvPr>
          <p:cNvSpPr txBox="1"/>
          <p:nvPr/>
        </p:nvSpPr>
        <p:spPr>
          <a:xfrm>
            <a:off x="2490862" y="4539092"/>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Lst>
          </p:cNvPr>
          <p:cNvSpPr>
            <a:spLocks noChangeAspect="1" noEditPoints="1"/>
          </p:cNvSpPr>
          <p:nvPr/>
        </p:nvSpPr>
        <p:spPr bwMode="auto">
          <a:xfrm>
            <a:off x="3515078" y="2395453"/>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Lst>
          </p:cNvPr>
          <p:cNvSpPr>
            <a:spLocks noChangeAspect="1" noEditPoints="1"/>
          </p:cNvSpPr>
          <p:nvPr/>
        </p:nvSpPr>
        <p:spPr bwMode="auto">
          <a:xfrm>
            <a:off x="3420165" y="3123564"/>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Lst>
          </p:cNvPr>
          <p:cNvSpPr>
            <a:spLocks noChangeAspect="1" noEditPoints="1"/>
          </p:cNvSpPr>
          <p:nvPr/>
        </p:nvSpPr>
        <p:spPr bwMode="auto">
          <a:xfrm>
            <a:off x="3485924" y="3835820"/>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Lst>
          </p:cNvPr>
          <p:cNvSpPr>
            <a:spLocks noChangeAspect="1" noEditPoints="1"/>
          </p:cNvSpPr>
          <p:nvPr/>
        </p:nvSpPr>
        <p:spPr bwMode="auto">
          <a:xfrm>
            <a:off x="3464155" y="4519571"/>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descr="Icon&#10;&#10;Description automatically generated">
            <a:extLst>
              <a:ext uri="{FF2B5EF4-FFF2-40B4-BE49-F238E27FC236}">
                <a16:creationId xmlns:a16="http://schemas.microsoft.com/office/drawing/2014/main" id="{5055455F-C75D-4292-A930-30017A07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834" y="4308011"/>
            <a:ext cx="308025" cy="308025"/>
          </a:xfrm>
          <a:prstGeom prst="rect">
            <a:avLst/>
          </a:prstGeom>
        </p:spPr>
      </p:pic>
      <p:pic>
        <p:nvPicPr>
          <p:cNvPr id="118" name="Graphic 22">
            <a:extLst>
              <a:ext uri="{FF2B5EF4-FFF2-40B4-BE49-F238E27FC236}">
                <a16:creationId xmlns:a16="http://schemas.microsoft.com/office/drawing/2014/main" id="{87BBB35E-C80C-4EE9-85E1-C056A166A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630" y="5708179"/>
            <a:ext cx="522497" cy="522497"/>
          </a:xfrm>
          <a:prstGeom prst="rect">
            <a:avLst/>
          </a:prstGeom>
        </p:spPr>
      </p:pic>
      <p:pic>
        <p:nvPicPr>
          <p:cNvPr id="120" name="Picture 2" descr="Azure Machine Learning - Visual Studio Marketplace">
            <a:extLst>
              <a:ext uri="{FF2B5EF4-FFF2-40B4-BE49-F238E27FC236}">
                <a16:creationId xmlns:a16="http://schemas.microsoft.com/office/drawing/2014/main" id="{0C32551C-2ED2-4AC0-91E1-2053A0D60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2681" y="3776790"/>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Lst>
          </p:cNvPr>
          <p:cNvSpPr/>
          <p:nvPr/>
        </p:nvSpPr>
        <p:spPr bwMode="auto">
          <a:xfrm>
            <a:off x="10511900" y="2439003"/>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Lst>
          </p:cNvPr>
          <p:cNvSpPr/>
          <p:nvPr/>
        </p:nvSpPr>
        <p:spPr bwMode="auto">
          <a:xfrm>
            <a:off x="4924794" y="2195513"/>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Lst>
          </p:cNvPr>
          <p:cNvSpPr txBox="1"/>
          <p:nvPr/>
        </p:nvSpPr>
        <p:spPr>
          <a:xfrm>
            <a:off x="594257" y="1217416"/>
            <a:ext cx="404874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Lst>
          </p:cNvPr>
          <p:cNvSpPr/>
          <p:nvPr/>
        </p:nvSpPr>
        <p:spPr bwMode="auto">
          <a:xfrm>
            <a:off x="4945478" y="3134853"/>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Lst>
          </p:cNvPr>
          <p:cNvSpPr/>
          <p:nvPr/>
        </p:nvSpPr>
        <p:spPr bwMode="auto">
          <a:xfrm>
            <a:off x="4945477"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Lst>
          </p:cNvPr>
          <p:cNvSpPr/>
          <p:nvPr/>
        </p:nvSpPr>
        <p:spPr bwMode="auto">
          <a:xfrm>
            <a:off x="6454096" y="3510078"/>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Lst>
          </p:cNvPr>
          <p:cNvSpPr/>
          <p:nvPr/>
        </p:nvSpPr>
        <p:spPr bwMode="auto">
          <a:xfrm>
            <a:off x="7947758" y="3510078"/>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Lst>
          </p:cNvPr>
          <p:cNvSpPr/>
          <p:nvPr/>
        </p:nvSpPr>
        <p:spPr bwMode="auto">
          <a:xfrm>
            <a:off x="4945477" y="1758284"/>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Lst>
          </p:cNvPr>
          <p:cNvSpPr/>
          <p:nvPr/>
        </p:nvSpPr>
        <p:spPr bwMode="auto">
          <a:xfrm>
            <a:off x="4460692" y="4050647"/>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Lst>
          </p:cNvPr>
          <p:cNvSpPr/>
          <p:nvPr/>
        </p:nvSpPr>
        <p:spPr bwMode="auto">
          <a:xfrm>
            <a:off x="4460691" y="4050647"/>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Lst>
          </p:cNvPr>
          <p:cNvSpPr/>
          <p:nvPr/>
        </p:nvSpPr>
        <p:spPr bwMode="auto">
          <a:xfrm>
            <a:off x="461646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descr="A picture containing text, clipart&#10;&#10;Description automatically generated">
            <a:extLst>
              <a:ext uri="{FF2B5EF4-FFF2-40B4-BE49-F238E27FC236}">
                <a16:creationId xmlns:a16="http://schemas.microsoft.com/office/drawing/2014/main" id="{C899F8DD-C56C-41F0-9F05-17820BDE1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4381" y="3559648"/>
            <a:ext cx="888381" cy="336167"/>
          </a:xfrm>
          <a:prstGeom prst="rect">
            <a:avLst/>
          </a:prstGeom>
        </p:spPr>
      </p:pic>
      <p:sp>
        <p:nvSpPr>
          <p:cNvPr id="59" name="Rectangle 58">
            <a:extLst>
              <a:ext uri="{FF2B5EF4-FFF2-40B4-BE49-F238E27FC236}">
                <a16:creationId xmlns:a16="http://schemas.microsoft.com/office/drawing/2014/main" id="{9BCD0935-9DEC-47C4-99C1-F58B0E3A2DD7}"/>
              </a:ext>
            </a:extLst>
          </p:cNvPr>
          <p:cNvSpPr/>
          <p:nvPr/>
        </p:nvSpPr>
        <p:spPr bwMode="auto">
          <a:xfrm>
            <a:off x="5713232"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Lst>
          </p:cNvPr>
          <p:cNvSpPr/>
          <p:nvPr/>
        </p:nvSpPr>
        <p:spPr bwMode="auto">
          <a:xfrm>
            <a:off x="6797756" y="4427407"/>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Lst>
          </p:cNvPr>
          <p:cNvSpPr/>
          <p:nvPr/>
        </p:nvSpPr>
        <p:spPr bwMode="auto">
          <a:xfrm>
            <a:off x="7880626" y="4427407"/>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Lst>
          </p:cNvPr>
          <p:cNvSpPr/>
          <p:nvPr/>
        </p:nvSpPr>
        <p:spPr bwMode="auto">
          <a:xfrm>
            <a:off x="7880626"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Lst>
          </p:cNvPr>
          <p:cNvSpPr/>
          <p:nvPr/>
        </p:nvSpPr>
        <p:spPr bwMode="auto">
          <a:xfrm>
            <a:off x="8856442" y="5032517"/>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Lst>
          </p:cNvPr>
          <p:cNvGrpSpPr/>
          <p:nvPr/>
        </p:nvGrpSpPr>
        <p:grpSpPr>
          <a:xfrm>
            <a:off x="7199701" y="4621945"/>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descr="See the source image">
            <a:extLst>
              <a:ext uri="{FF2B5EF4-FFF2-40B4-BE49-F238E27FC236}">
                <a16:creationId xmlns:a16="http://schemas.microsoft.com/office/drawing/2014/main" id="{23A25FC5-73C6-4579-B56E-17FD4EED9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386" y="4591458"/>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Lst>
          </p:cNvPr>
          <p:cNvPicPr>
            <a:picLocks noChangeAspect="1"/>
          </p:cNvPicPr>
          <p:nvPr/>
        </p:nvPicPr>
        <p:blipFill>
          <a:blip r:embed="rId9"/>
          <a:stretch>
            <a:fillRect/>
          </a:stretch>
        </p:blipFill>
        <p:spPr>
          <a:xfrm>
            <a:off x="6108821" y="4583791"/>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Lst>
          </p:cNvPr>
          <p:cNvGrpSpPr>
            <a:grpSpLocks noChangeAspect="1"/>
          </p:cNvGrpSpPr>
          <p:nvPr/>
        </p:nvGrpSpPr>
        <p:grpSpPr bwMode="auto">
          <a:xfrm>
            <a:off x="8374941" y="4492497"/>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descr="Top reasons to migrate MongoDB to Cosmos DB - Neal Analytics">
            <a:extLst>
              <a:ext uri="{FF2B5EF4-FFF2-40B4-BE49-F238E27FC236}">
                <a16:creationId xmlns:a16="http://schemas.microsoft.com/office/drawing/2014/main" id="{2DBE03EB-2D23-43B7-A851-E940254E6B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8968" y="5065337"/>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7934" y="5018206"/>
            <a:ext cx="293904" cy="306230"/>
          </a:xfrm>
          <a:prstGeom prst="rect">
            <a:avLst/>
          </a:prstGeom>
          <a:effectLst/>
        </p:spPr>
      </p:pic>
      <p:pic>
        <p:nvPicPr>
          <p:cNvPr id="7" name="Picture 6" descr="Shape&#10;&#10;Description automatically generated">
            <a:extLst>
              <a:ext uri="{FF2B5EF4-FFF2-40B4-BE49-F238E27FC236}">
                <a16:creationId xmlns:a16="http://schemas.microsoft.com/office/drawing/2014/main" id="{E95411E5-5F7B-4447-AABA-AE58F737B3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8413" y="2580262"/>
            <a:ext cx="379954" cy="379954"/>
          </a:xfrm>
          <a:prstGeom prst="rect">
            <a:avLst/>
          </a:prstGeom>
          <a:ln>
            <a:noFill/>
          </a:ln>
        </p:spPr>
      </p:pic>
      <p:pic>
        <p:nvPicPr>
          <p:cNvPr id="8" name="Picture 2" descr="D365 Logo - LogoDix">
            <a:extLst>
              <a:ext uri="{FF2B5EF4-FFF2-40B4-BE49-F238E27FC236}">
                <a16:creationId xmlns:a16="http://schemas.microsoft.com/office/drawing/2014/main" id="{CE437E1D-B238-4438-B754-DB63C17A6B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6821" y="3169116"/>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Lst>
          </p:cNvPr>
          <p:cNvSpPr/>
          <p:nvPr/>
        </p:nvSpPr>
        <p:spPr bwMode="auto">
          <a:xfrm>
            <a:off x="4927471"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Lst>
          </p:cNvPr>
          <p:cNvSpPr/>
          <p:nvPr/>
        </p:nvSpPr>
        <p:spPr bwMode="auto">
          <a:xfrm>
            <a:off x="6432879"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Lst>
          </p:cNvPr>
          <p:cNvSpPr/>
          <p:nvPr/>
        </p:nvSpPr>
        <p:spPr bwMode="auto">
          <a:xfrm>
            <a:off x="7183435"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Lst>
          </p:cNvPr>
          <p:cNvSpPr/>
          <p:nvPr/>
        </p:nvSpPr>
        <p:spPr bwMode="auto">
          <a:xfrm>
            <a:off x="7933990"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Lst>
          </p:cNvPr>
          <p:cNvSpPr/>
          <p:nvPr/>
        </p:nvSpPr>
        <p:spPr bwMode="auto">
          <a:xfrm>
            <a:off x="8684544" y="2668646"/>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Lst>
          </p:cNvPr>
          <p:cNvSpPr/>
          <p:nvPr/>
        </p:nvSpPr>
        <p:spPr bwMode="auto">
          <a:xfrm>
            <a:off x="5678027" y="2668646"/>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pic>
        <p:nvPicPr>
          <p:cNvPr id="13" name="Synaptic logo" descr="A picture containing clock&#10;&#10;Description automatically generated">
            <a:extLst>
              <a:ext uri="{FF2B5EF4-FFF2-40B4-BE49-F238E27FC236}">
                <a16:creationId xmlns:a16="http://schemas.microsoft.com/office/drawing/2014/main" id="{821054EC-2BF6-41C0-81EB-CCD63DE75084}"/>
              </a:ext>
            </a:extLst>
          </p:cNvPr>
          <p:cNvPicPr>
            <a:picLocks noChangeAspect="1"/>
          </p:cNvPicPr>
          <p:nvPr/>
        </p:nvPicPr>
        <p:blipFill>
          <a:blip r:embed="rId15"/>
          <a:stretch>
            <a:fillRect/>
          </a:stretch>
        </p:blipFill>
        <p:spPr>
          <a:xfrm>
            <a:off x="6906576" y="809899"/>
            <a:ext cx="568593" cy="568589"/>
          </a:xfrm>
          <a:prstGeom prst="rect">
            <a:avLst/>
          </a:prstGeom>
          <a:effectLst/>
        </p:spPr>
      </p:pic>
    </p:spTree>
    <p:extLst>
      <p:ext uri="{BB962C8B-B14F-4D97-AF65-F5344CB8AC3E}">
        <p14:creationId xmlns:p14="http://schemas.microsoft.com/office/powerpoint/2010/main" val="23173094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9EAAD-4425-4FF2-A2BB-F6CB522B71D2}"/>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1461639" y="2115594"/>
            <a:ext cx="4567969" cy="2492619"/>
          </a:xfrm>
        </p:spPr>
        <p:txBody>
          <a:bodyPr/>
          <a:lstStyle/>
          <a:p>
            <a:r>
              <a:rPr lang="en-US" dirty="0"/>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solidFill>
                  <a:schemeClr val="accent5"/>
                </a:solidFill>
              </a:rPr>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8263" y="1651200"/>
            <a:ext cx="11018520" cy="2675181"/>
          </a:xfrm>
        </p:spPr>
        <p:txBody>
          <a:bodyPr/>
          <a:lstStyle/>
          <a:p>
            <a:pPr marL="241254" marR="734553" indent="-229191">
              <a:lnSpc>
                <a:spcPts val="3029"/>
              </a:lnSpc>
              <a:spcBef>
                <a:spcPts val="470"/>
              </a:spcBef>
              <a:buFont typeface="Arial"/>
              <a:buChar char="•"/>
              <a:tabLst>
                <a:tab pos="241889" algn="l"/>
              </a:tabLst>
            </a:pPr>
            <a:r>
              <a:rPr lang="en-US" spc="-15" dirty="0">
                <a:solidFill>
                  <a:schemeClr val="bg1"/>
                </a:solidFill>
                <a:latin typeface="+mn-lt"/>
                <a:cs typeface="Calibri"/>
              </a:rPr>
              <a:t>Start </a:t>
            </a:r>
            <a:r>
              <a:rPr lang="en-US" spc="-5" dirty="0">
                <a:solidFill>
                  <a:schemeClr val="bg1"/>
                </a:solidFill>
                <a:latin typeface="+mn-lt"/>
                <a:cs typeface="Calibri"/>
              </a:rPr>
              <a:t>without </a:t>
            </a:r>
            <a:r>
              <a:rPr lang="en-US" spc="-20" dirty="0">
                <a:solidFill>
                  <a:schemeClr val="bg1"/>
                </a:solidFill>
                <a:latin typeface="+mn-lt"/>
                <a:cs typeface="Calibri"/>
              </a:rPr>
              <a:t>indexes. </a:t>
            </a:r>
            <a:r>
              <a:rPr lang="en-US" spc="-10" dirty="0">
                <a:solidFill>
                  <a:schemeClr val="bg1"/>
                </a:solidFill>
                <a:latin typeface="+mn-lt"/>
                <a:cs typeface="Calibri"/>
              </a:rPr>
              <a:t>The overhead </a:t>
            </a:r>
            <a:r>
              <a:rPr lang="en-US" spc="-5" dirty="0">
                <a:solidFill>
                  <a:schemeClr val="bg1"/>
                </a:solidFill>
                <a:latin typeface="+mn-lt"/>
                <a:cs typeface="Calibri"/>
              </a:rPr>
              <a:t>of </a:t>
            </a:r>
            <a:r>
              <a:rPr lang="en-US" spc="-10" dirty="0">
                <a:solidFill>
                  <a:schemeClr val="bg1"/>
                </a:solidFill>
                <a:latin typeface="+mn-lt"/>
                <a:cs typeface="Calibri"/>
              </a:rPr>
              <a:t>maintaining </a:t>
            </a:r>
            <a:r>
              <a:rPr lang="en-US" spc="-5" dirty="0">
                <a:solidFill>
                  <a:schemeClr val="bg1"/>
                </a:solidFill>
                <a:latin typeface="+mn-lt"/>
                <a:cs typeface="Calibri"/>
              </a:rPr>
              <a:t>them </a:t>
            </a:r>
            <a:r>
              <a:rPr lang="en-US" spc="-10" dirty="0">
                <a:solidFill>
                  <a:schemeClr val="bg1"/>
                </a:solidFill>
                <a:latin typeface="+mn-lt"/>
                <a:cs typeface="Calibri"/>
              </a:rPr>
              <a:t>can be  </a:t>
            </a:r>
            <a:r>
              <a:rPr lang="en-US" spc="-15" dirty="0">
                <a:solidFill>
                  <a:schemeClr val="bg1"/>
                </a:solidFill>
                <a:latin typeface="+mn-lt"/>
                <a:cs typeface="Calibri"/>
              </a:rPr>
              <a:t>greater </a:t>
            </a:r>
            <a:r>
              <a:rPr lang="en-US" spc="-5" dirty="0">
                <a:solidFill>
                  <a:schemeClr val="bg1"/>
                </a:solidFill>
                <a:latin typeface="+mn-lt"/>
                <a:cs typeface="Calibri"/>
              </a:rPr>
              <a:t>than their</a:t>
            </a:r>
            <a:r>
              <a:rPr lang="en-US" spc="15" dirty="0">
                <a:solidFill>
                  <a:schemeClr val="bg1"/>
                </a:solidFill>
                <a:latin typeface="+mn-lt"/>
                <a:cs typeface="Calibri"/>
              </a:rPr>
              <a:t> </a:t>
            </a:r>
            <a:r>
              <a:rPr lang="en-US" spc="-10" dirty="0">
                <a:solidFill>
                  <a:schemeClr val="bg1"/>
                </a:solidFill>
                <a:latin typeface="+mn-lt"/>
                <a:cs typeface="Calibri"/>
              </a:rPr>
              <a:t>value.</a:t>
            </a:r>
            <a:endParaRPr lang="en-US" dirty="0">
              <a:solidFill>
                <a:schemeClr val="bg1"/>
              </a:solidFill>
              <a:latin typeface="+mn-lt"/>
              <a:cs typeface="Calibri"/>
            </a:endParaRPr>
          </a:p>
          <a:p>
            <a:pPr>
              <a:buFont typeface="Arial"/>
              <a:buChar char="•"/>
            </a:pPr>
            <a:endParaRPr lang="en-US" sz="3137" dirty="0">
              <a:solidFill>
                <a:schemeClr val="bg1"/>
              </a:solidFill>
              <a:latin typeface="+mn-lt"/>
              <a:cs typeface="Calibri"/>
            </a:endParaRPr>
          </a:p>
          <a:p>
            <a:pPr marL="241254" marR="5079" indent="-229191">
              <a:lnSpc>
                <a:spcPts val="3019"/>
              </a:lnSpc>
              <a:spcBef>
                <a:spcPts val="5"/>
              </a:spcBef>
              <a:buFont typeface="Arial"/>
              <a:buChar char="•"/>
              <a:tabLst>
                <a:tab pos="241889" algn="l"/>
              </a:tabLst>
            </a:pPr>
            <a:r>
              <a:rPr lang="en-US" spc="-5" dirty="0">
                <a:solidFill>
                  <a:schemeClr val="bg1"/>
                </a:solidFill>
                <a:latin typeface="+mn-lt"/>
                <a:cs typeface="Calibri"/>
              </a:rPr>
              <a:t>A </a:t>
            </a:r>
            <a:r>
              <a:rPr lang="en-US" spc="-15" dirty="0">
                <a:solidFill>
                  <a:schemeClr val="bg1"/>
                </a:solidFill>
                <a:latin typeface="+mn-lt"/>
                <a:cs typeface="Calibri"/>
              </a:rPr>
              <a:t>primary-key non-clustered </a:t>
            </a:r>
            <a:r>
              <a:rPr lang="en-US" spc="-20" dirty="0">
                <a:solidFill>
                  <a:schemeClr val="bg1"/>
                </a:solidFill>
                <a:latin typeface="+mn-lt"/>
                <a:cs typeface="Calibri"/>
              </a:rPr>
              <a:t>index may improve </a:t>
            </a:r>
            <a:r>
              <a:rPr lang="en-US" spc="-15" dirty="0">
                <a:solidFill>
                  <a:schemeClr val="bg1"/>
                </a:solidFill>
                <a:latin typeface="+mn-lt"/>
                <a:cs typeface="Calibri"/>
              </a:rPr>
              <a:t>performance </a:t>
            </a:r>
            <a:r>
              <a:rPr lang="en-US" spc="-5" dirty="0">
                <a:solidFill>
                  <a:schemeClr val="bg1"/>
                </a:solidFill>
                <a:latin typeface="+mn-lt"/>
                <a:cs typeface="Calibri"/>
              </a:rPr>
              <a:t>of </a:t>
            </a:r>
            <a:r>
              <a:rPr lang="en-US" spc="-10" dirty="0">
                <a:solidFill>
                  <a:schemeClr val="bg1"/>
                </a:solidFill>
                <a:latin typeface="+mn-lt"/>
                <a:cs typeface="Calibri"/>
              </a:rPr>
              <a:t>joins  </a:t>
            </a:r>
            <a:r>
              <a:rPr lang="en-US" spc="-5" dirty="0">
                <a:solidFill>
                  <a:schemeClr val="bg1"/>
                </a:solidFill>
                <a:latin typeface="+mn-lt"/>
                <a:cs typeface="Calibri"/>
              </a:rPr>
              <a:t>when </a:t>
            </a:r>
            <a:r>
              <a:rPr lang="en-US" spc="-20" dirty="0">
                <a:solidFill>
                  <a:schemeClr val="bg1"/>
                </a:solidFill>
                <a:latin typeface="+mn-lt"/>
                <a:cs typeface="Calibri"/>
              </a:rPr>
              <a:t>fact </a:t>
            </a:r>
            <a:r>
              <a:rPr lang="en-US" spc="-10" dirty="0">
                <a:solidFill>
                  <a:schemeClr val="bg1"/>
                </a:solidFill>
                <a:latin typeface="+mn-lt"/>
                <a:cs typeface="Calibri"/>
              </a:rPr>
              <a:t>tables </a:t>
            </a:r>
            <a:r>
              <a:rPr lang="en-US" spc="-15" dirty="0">
                <a:solidFill>
                  <a:schemeClr val="bg1"/>
                </a:solidFill>
                <a:latin typeface="+mn-lt"/>
                <a:cs typeface="Calibri"/>
              </a:rPr>
              <a:t>are </a:t>
            </a:r>
            <a:r>
              <a:rPr lang="en-US" spc="-5" dirty="0">
                <a:solidFill>
                  <a:schemeClr val="bg1"/>
                </a:solidFill>
                <a:latin typeface="+mn-lt"/>
                <a:cs typeface="Calibri"/>
              </a:rPr>
              <a:t>joined </a:t>
            </a:r>
            <a:r>
              <a:rPr lang="en-US" spc="-20" dirty="0">
                <a:solidFill>
                  <a:schemeClr val="bg1"/>
                </a:solidFill>
                <a:latin typeface="+mn-lt"/>
                <a:cs typeface="Calibri"/>
              </a:rPr>
              <a:t>to </a:t>
            </a:r>
            <a:r>
              <a:rPr lang="en-US" spc="-10" dirty="0">
                <a:solidFill>
                  <a:schemeClr val="bg1"/>
                </a:solidFill>
                <a:latin typeface="+mn-lt"/>
                <a:cs typeface="Calibri"/>
              </a:rPr>
              <a:t>very </a:t>
            </a:r>
            <a:r>
              <a:rPr lang="en-US" spc="-15" dirty="0">
                <a:solidFill>
                  <a:schemeClr val="bg1"/>
                </a:solidFill>
                <a:latin typeface="+mn-lt"/>
                <a:cs typeface="Calibri"/>
              </a:rPr>
              <a:t>large </a:t>
            </a:r>
            <a:r>
              <a:rPr lang="en-US" spc="-10" dirty="0">
                <a:solidFill>
                  <a:schemeClr val="bg1"/>
                </a:solidFill>
                <a:latin typeface="+mn-lt"/>
                <a:cs typeface="Calibri"/>
              </a:rPr>
              <a:t>(billion+)</a:t>
            </a:r>
            <a:r>
              <a:rPr lang="en-US" spc="140" dirty="0">
                <a:solidFill>
                  <a:schemeClr val="bg1"/>
                </a:solidFill>
                <a:latin typeface="+mn-lt"/>
                <a:cs typeface="Calibri"/>
              </a:rPr>
              <a:t> </a:t>
            </a:r>
            <a:r>
              <a:rPr lang="en-US" spc="-10" dirty="0">
                <a:solidFill>
                  <a:schemeClr val="bg1"/>
                </a:solidFill>
                <a:latin typeface="+mn-lt"/>
                <a:cs typeface="Calibri"/>
              </a:rPr>
              <a:t>dimensions</a:t>
            </a:r>
            <a:endParaRPr lang="en-US" dirty="0">
              <a:solidFill>
                <a:schemeClr val="bg1"/>
              </a:solidFill>
              <a:latin typeface="+mn-lt"/>
              <a:cs typeface="Calibri"/>
            </a:endParaRPr>
          </a:p>
          <a:p>
            <a:endParaRPr lang="en-US" dirty="0">
              <a:solidFill>
                <a:schemeClr val="bg1"/>
              </a:solidFill>
              <a:latin typeface="+mn-lt"/>
            </a:endParaRPr>
          </a:p>
        </p:txBody>
      </p:sp>
    </p:spTree>
    <p:extLst>
      <p:ext uri="{BB962C8B-B14F-4D97-AF65-F5344CB8AC3E}">
        <p14:creationId xmlns:p14="http://schemas.microsoft.com/office/powerpoint/2010/main" val="103287662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dirty="0">
                <a:solidFill>
                  <a:schemeClr val="accent5"/>
                </a:solidFill>
              </a:rPr>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dirty="0">
                <a:solidFill>
                  <a:schemeClr val="bg1"/>
                </a:solidFill>
              </a:rPr>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bg1"/>
                </a:solidFill>
              </a:rPr>
              <a:t>Thank you</a:t>
            </a:r>
          </a:p>
        </p:txBody>
      </p:sp>
      <p:sp>
        <p:nvSpPr>
          <p:cNvPr id="4" name="Title 3">
            <a:extLst>
              <a:ext uri="{FF2B5EF4-FFF2-40B4-BE49-F238E27FC236}">
                <a16:creationId xmlns:a16="http://schemas.microsoft.com/office/drawing/2014/main" id="{70956BF7-151C-4A2B-8485-7F96A81FFAE0}"/>
              </a:ext>
            </a:extLst>
          </p:cNvPr>
          <p:cNvSpPr>
            <a:spLocks noGrp="1"/>
          </p:cNvSpPr>
          <p:nvPr>
            <p:ph type="title"/>
          </p:nvPr>
        </p:nvSpPr>
        <p:spPr>
          <a:xfrm>
            <a:off x="429544" y="3823723"/>
            <a:ext cx="9401560" cy="999376"/>
          </a:xfrm>
        </p:spPr>
        <p:txBody>
          <a:bodyPr/>
          <a:lstStyle/>
          <a:p>
            <a:r>
              <a:rPr lang="en-US" dirty="0"/>
              <a:t>Thank You</a:t>
            </a:r>
          </a:p>
        </p:txBody>
      </p:sp>
      <p:pic>
        <p:nvPicPr>
          <p:cNvPr id="5" name="Picture 4">
            <a:extLst>
              <a:ext uri="{FF2B5EF4-FFF2-40B4-BE49-F238E27FC236}">
                <a16:creationId xmlns:a16="http://schemas.microsoft.com/office/drawing/2014/main" id="{FC7D76A0-228B-49DC-80C3-5662FF3DBD71}"/>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127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23954-8338-49A6-A720-B7E78B283C45}"/>
              </a:ext>
            </a:extLst>
          </p:cNvPr>
          <p:cNvPicPr>
            <a:picLocks noChangeAspect="1"/>
          </p:cNvPicPr>
          <p:nvPr/>
        </p:nvPicPr>
        <p:blipFill rotWithShape="1">
          <a:blip r:embed="rId4"/>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212260" y="2269504"/>
            <a:ext cx="9401560" cy="1793104"/>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Graphical user interface, diagram, engineering drawing&#10;&#10;Description automatically generated">
            <a:extLst>
              <a:ext uri="{FF2B5EF4-FFF2-40B4-BE49-F238E27FC236}">
                <a16:creationId xmlns:a16="http://schemas.microsoft.com/office/drawing/2014/main" id="{2D88F126-3467-4F98-9757-C0CEE1486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500" y="1525775"/>
            <a:ext cx="4642423" cy="2692289"/>
          </a:xfrm>
          <a:prstGeom prst="rect">
            <a:avLst/>
          </a:prstGeom>
        </p:spPr>
      </p:pic>
      <p:pic>
        <p:nvPicPr>
          <p:cNvPr id="93" name="Picture 92" descr="A picture containing text, toy&#10;&#10;Description automatically generated">
            <a:extLst>
              <a:ext uri="{FF2B5EF4-FFF2-40B4-BE49-F238E27FC236}">
                <a16:creationId xmlns:a16="http://schemas.microsoft.com/office/drawing/2014/main" id="{CEDC05C6-BE84-4874-9256-8538F481D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7617" y="802841"/>
            <a:ext cx="2838352" cy="2029087"/>
          </a:xfrm>
          <a:prstGeom prst="rect">
            <a:avLst/>
          </a:prstGeom>
        </p:spPr>
      </p:pic>
      <p:pic>
        <p:nvPicPr>
          <p:cNvPr id="94" name="Picture 93" descr="A picture containing table, vector graphics&#10;&#10;Description automatically generated">
            <a:extLst>
              <a:ext uri="{FF2B5EF4-FFF2-40B4-BE49-F238E27FC236}">
                <a16:creationId xmlns:a16="http://schemas.microsoft.com/office/drawing/2014/main" id="{F8E5915D-4024-4FF1-B676-A540CC6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663" y="705416"/>
            <a:ext cx="2490960" cy="1922499"/>
          </a:xfrm>
          <a:prstGeom prst="rect">
            <a:avLst/>
          </a:prstGeom>
        </p:spPr>
      </p:pic>
      <p:pic>
        <p:nvPicPr>
          <p:cNvPr id="95" name="Picture 94" descr="A picture containing icon&#10;&#10;Description automatically generated">
            <a:extLst>
              <a:ext uri="{FF2B5EF4-FFF2-40B4-BE49-F238E27FC236}">
                <a16:creationId xmlns:a16="http://schemas.microsoft.com/office/drawing/2014/main" id="{AAF3E7E7-48E8-4325-BE4E-48A0DBB94D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5687" y="3078501"/>
            <a:ext cx="2218574" cy="1215873"/>
          </a:xfrm>
          <a:prstGeom prst="rect">
            <a:avLst/>
          </a:prstGeom>
        </p:spPr>
      </p:pic>
      <p:grpSp>
        <p:nvGrpSpPr>
          <p:cNvPr id="2" name="Group 1">
            <a:extLst>
              <a:ext uri="{FF2B5EF4-FFF2-40B4-BE49-F238E27FC236}">
                <a16:creationId xmlns:a16="http://schemas.microsoft.com/office/drawing/2014/main" id="{F2227BBF-6A5F-4D50-B48E-79EDA9A6D1CF}"/>
              </a:ext>
            </a:extLst>
          </p:cNvPr>
          <p:cNvGrpSpPr/>
          <p:nvPr/>
        </p:nvGrpSpPr>
        <p:grpSpPr>
          <a:xfrm>
            <a:off x="9893496" y="2266901"/>
            <a:ext cx="2147516" cy="2545110"/>
            <a:chOff x="9254517" y="2887502"/>
            <a:chExt cx="2147516" cy="2545110"/>
          </a:xfrm>
        </p:grpSpPr>
        <p:pic>
          <p:nvPicPr>
            <p:cNvPr id="96" name="Picture 95" descr="Engineering drawing&#10;&#10;Description automatically generated with medium confidence">
              <a:extLst>
                <a:ext uri="{FF2B5EF4-FFF2-40B4-BE49-F238E27FC236}">
                  <a16:creationId xmlns:a16="http://schemas.microsoft.com/office/drawing/2014/main" id="{4F2F8E9A-932F-479F-B011-6656F0EDE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4517" y="4007514"/>
              <a:ext cx="1480365" cy="1425098"/>
            </a:xfrm>
            <a:prstGeom prst="rect">
              <a:avLst/>
            </a:prstGeom>
          </p:spPr>
        </p:pic>
        <p:pic>
          <p:nvPicPr>
            <p:cNvPr id="97" name="Picture 96" descr="Diagram, engineering drawing&#10;&#10;Description automatically generated">
              <a:extLst>
                <a:ext uri="{FF2B5EF4-FFF2-40B4-BE49-F238E27FC236}">
                  <a16:creationId xmlns:a16="http://schemas.microsoft.com/office/drawing/2014/main" id="{F00497B9-FD69-4D7E-B464-B9A65A706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4517" y="2887502"/>
              <a:ext cx="2147516" cy="1871180"/>
            </a:xfrm>
            <a:prstGeom prst="rect">
              <a:avLst/>
            </a:prstGeom>
          </p:spPr>
        </p:pic>
      </p:grpSp>
      <p:sp>
        <p:nvSpPr>
          <p:cNvPr id="102" name="Text Placeholder 2">
            <a:extLst>
              <a:ext uri="{FF2B5EF4-FFF2-40B4-BE49-F238E27FC236}">
                <a16:creationId xmlns:a16="http://schemas.microsoft.com/office/drawing/2014/main" id="{3B44CF2C-BC7D-4AA9-BFE0-DE299B49DD4F}"/>
              </a:ext>
            </a:extLst>
          </p:cNvPr>
          <p:cNvSpPr txBox="1">
            <a:spLocks/>
          </p:cNvSpPr>
          <p:nvPr/>
        </p:nvSpPr>
        <p:spPr>
          <a:xfrm>
            <a:off x="588262" y="2504412"/>
            <a:ext cx="5759244" cy="32624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Security baseline </a:t>
            </a:r>
            <a:r>
              <a:rPr lang="en-US" sz="3200" dirty="0">
                <a:solidFill>
                  <a:prstClr val="white"/>
                </a:solidFill>
                <a:latin typeface="Segoe UI"/>
              </a:rPr>
              <a:t>- </a:t>
            </a:r>
            <a:r>
              <a:rPr lang="en-US" sz="2400" dirty="0">
                <a:solidFill>
                  <a:prstClr val="white"/>
                </a:solidFill>
                <a:latin typeface="Segoe UI"/>
              </a:rPr>
              <a:t>Synapse Analytics security baseline</a:t>
            </a:r>
            <a:endParaRPr lang="en-US" sz="3200" dirty="0">
              <a:solidFill>
                <a:prstClr val="white"/>
              </a:solidFill>
              <a:latin typeface="Segoe UI"/>
            </a:endParaRPr>
          </a:p>
          <a:p>
            <a:pPr marL="342900" lvl="0" indent="-342900" defTabSz="114300">
              <a:spcBef>
                <a:spcPts val="600"/>
              </a:spcBef>
              <a:spcAft>
                <a:spcPts val="600"/>
              </a:spcAft>
              <a:buFont typeface="Wingdings" panose="05000000000000000000" pitchFamily="2" charset="2"/>
              <a:buAutoNum type="arabicParenR"/>
              <a:defRPr/>
            </a:pPr>
            <a:r>
              <a:rPr lang="en-US" sz="3200" b="1" dirty="0">
                <a:solidFill>
                  <a:schemeClr val="accent1"/>
                </a:solidFill>
                <a:latin typeface="Segoe UI"/>
              </a:rPr>
              <a:t>Network and data security </a:t>
            </a:r>
            <a:r>
              <a:rPr lang="en-US" sz="3200" dirty="0">
                <a:solidFill>
                  <a:prstClr val="white"/>
                </a:solidFill>
                <a:latin typeface="Segoe UI"/>
              </a:rPr>
              <a:t>- </a:t>
            </a:r>
            <a:r>
              <a:rPr lang="en-US" sz="2400" dirty="0">
                <a:solidFill>
                  <a:prstClr val="white"/>
                </a:solidFill>
                <a:latin typeface="Segoe UI"/>
              </a:rPr>
              <a:t>Synapse Managed Virtual Network and Managed private endpoints - Securing data</a:t>
            </a:r>
          </a:p>
          <a:p>
            <a:pPr marL="342900" lvl="0" indent="-342900" defTabSz="114300">
              <a:spcBef>
                <a:spcPts val="600"/>
              </a:spcBef>
              <a:spcAft>
                <a:spcPts val="600"/>
              </a:spcAft>
              <a:buFont typeface="Wingdings" panose="05000000000000000000" pitchFamily="2" charset="2"/>
              <a:buAutoNum type="arabicParenR"/>
              <a:defRPr/>
            </a:pPr>
            <a:endParaRPr kumimoji="0" lang="en-US"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542C62CD-64B0-4F71-95EE-B09DB0C76F47}"/>
              </a:ext>
            </a:extLst>
          </p:cNvPr>
          <p:cNvGrpSpPr/>
          <p:nvPr/>
        </p:nvGrpSpPr>
        <p:grpSpPr>
          <a:xfrm>
            <a:off x="0" y="1540386"/>
            <a:ext cx="4861112" cy="729391"/>
            <a:chOff x="0" y="1540386"/>
            <a:chExt cx="4861112" cy="729391"/>
          </a:xfrm>
        </p:grpSpPr>
        <p:sp>
          <p:nvSpPr>
            <p:cNvPr id="101" name="Title 1">
              <a:extLst>
                <a:ext uri="{FF2B5EF4-FFF2-40B4-BE49-F238E27FC236}">
                  <a16:creationId xmlns:a16="http://schemas.microsoft.com/office/drawing/2014/main" id="{E7D7494C-9C17-4D8E-A2EF-9E7D8D9835F5}"/>
                </a:ext>
              </a:extLst>
            </p:cNvPr>
            <p:cNvSpPr txBox="1">
              <a:spLocks/>
            </p:cNvSpPr>
            <p:nvPr/>
          </p:nvSpPr>
          <p:spPr>
            <a:xfrm>
              <a:off x="588263" y="1540386"/>
              <a:ext cx="4272849"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Agenda</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403E0D81-3948-40FE-9E10-FA140E5654E1}"/>
                </a:ext>
              </a:extLst>
            </p:cNvPr>
            <p:cNvCxnSpPr/>
            <p:nvPr/>
          </p:nvCxnSpPr>
          <p:spPr>
            <a:xfrm>
              <a:off x="0" y="2269777"/>
              <a:ext cx="4751387" cy="0"/>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3026693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par>
                                <p:cTn id="12" presetID="10" presetClass="entr" presetSubtype="0" fill="hold" nodeType="withEffect">
                                  <p:stCondLst>
                                    <p:cond delay="75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nodeType="withEffect">
                                  <p:stCondLst>
                                    <p:cond delay="750"/>
                                  </p:stCondLst>
                                  <p:childTnLst>
                                    <p:animMotion origin="layout" path="M -2.70833E-6 0 L -2.70833E-6 0.12963 " pathEditMode="relative" rAng="0" ptsTypes="AA">
                                      <p:cBhvr>
                                        <p:cTn id="16" dur="500" spd="-100000" fill="hold"/>
                                        <p:tgtEl>
                                          <p:spTgt spid="92"/>
                                        </p:tgtEl>
                                        <p:attrNameLst>
                                          <p:attrName>ppt_x</p:attrName>
                                          <p:attrName>ppt_y</p:attrName>
                                        </p:attrNameLst>
                                      </p:cBhvr>
                                      <p:rCtr x="0" y="6481"/>
                                    </p:animMotion>
                                  </p:childTnLst>
                                </p:cTn>
                              </p:par>
                              <p:par>
                                <p:cTn id="17" presetID="10" presetClass="entr" presetSubtype="0" fill="hold" nodeType="withEffect">
                                  <p:stCondLst>
                                    <p:cond delay="10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42" presetClass="path" presetSubtype="0" decel="100000" fill="hold" nodeType="withEffect">
                                  <p:stCondLst>
                                    <p:cond delay="1000"/>
                                  </p:stCondLst>
                                  <p:childTnLst>
                                    <p:animMotion origin="layout" path="M 5E-6 3.7037E-6 L 5E-6 0.12963 " pathEditMode="relative" rAng="0" ptsTypes="AA">
                                      <p:cBhvr>
                                        <p:cTn id="21" dur="500" spd="-100000" fill="hold"/>
                                        <p:tgtEl>
                                          <p:spTgt spid="93"/>
                                        </p:tgtEl>
                                        <p:attrNameLst>
                                          <p:attrName>ppt_x</p:attrName>
                                          <p:attrName>ppt_y</p:attrName>
                                        </p:attrNameLst>
                                      </p:cBhvr>
                                      <p:rCtr x="0" y="6481"/>
                                    </p:animMotion>
                                  </p:childTnLst>
                                </p:cTn>
                              </p:par>
                              <p:par>
                                <p:cTn id="22" presetID="10" presetClass="entr" presetSubtype="0" fill="hold" nodeType="withEffect">
                                  <p:stCondLst>
                                    <p:cond delay="125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par>
                                <p:cTn id="25" presetID="42" presetClass="path" presetSubtype="0" decel="100000" fill="hold" nodeType="withEffect">
                                  <p:stCondLst>
                                    <p:cond delay="1250"/>
                                  </p:stCondLst>
                                  <p:childTnLst>
                                    <p:animMotion origin="layout" path="M 0 -4.07407E-6 L 0 0.12963 " pathEditMode="relative" rAng="0" ptsTypes="AA">
                                      <p:cBhvr>
                                        <p:cTn id="26" dur="500" spd="-100000" fill="hold"/>
                                        <p:tgtEl>
                                          <p:spTgt spid="94"/>
                                        </p:tgtEl>
                                        <p:attrNameLst>
                                          <p:attrName>ppt_x</p:attrName>
                                          <p:attrName>ppt_y</p:attrName>
                                        </p:attrNameLst>
                                      </p:cBhvr>
                                      <p:rCtr x="0" y="6481"/>
                                    </p:animMotion>
                                  </p:childTnLst>
                                </p:cTn>
                              </p:par>
                              <p:par>
                                <p:cTn id="27" presetID="10" presetClass="entr" presetSubtype="0" fill="hold" nodeType="withEffect">
                                  <p:stCondLst>
                                    <p:cond delay="150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par>
                                <p:cTn id="30" presetID="42" presetClass="path" presetSubtype="0" decel="100000" fill="hold" nodeType="withEffect">
                                  <p:stCondLst>
                                    <p:cond delay="1500"/>
                                  </p:stCondLst>
                                  <p:childTnLst>
                                    <p:animMotion origin="layout" path="M -4.79167E-6 0 L -4.79167E-6 0.12963 " pathEditMode="relative" rAng="0" ptsTypes="AA">
                                      <p:cBhvr>
                                        <p:cTn id="31" dur="500" spd="-100000" fill="hold"/>
                                        <p:tgtEl>
                                          <p:spTgt spid="95"/>
                                        </p:tgtEl>
                                        <p:attrNameLst>
                                          <p:attrName>ppt_x</p:attrName>
                                          <p:attrName>ppt_y</p:attrName>
                                        </p:attrNameLst>
                                      </p:cBhvr>
                                      <p:rCtr x="0" y="6481"/>
                                    </p:animMotion>
                                  </p:childTnLst>
                                </p:cTn>
                              </p:par>
                              <p:par>
                                <p:cTn id="32" presetID="10" presetClass="entr" presetSubtype="0" fill="hold" nodeType="withEffect">
                                  <p:stCondLst>
                                    <p:cond delay="17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nodeType="withEffect">
                                  <p:stCondLst>
                                    <p:cond delay="1750"/>
                                  </p:stCondLst>
                                  <p:childTnLst>
                                    <p:animMotion origin="layout" path="M 8.33333E-7 -2.22222E-6 L 8.33333E-7 0.12963 " pathEditMode="relative" rAng="0" ptsTypes="AA">
                                      <p:cBhvr>
                                        <p:cTn id="36" dur="500" spd="-100000" fill="hold"/>
                                        <p:tgtEl>
                                          <p:spTgt spid="2"/>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CCFF2-E4D9-45B2-9791-2D3F679BA1DD}"/>
              </a:ext>
            </a:extLst>
          </p:cNvPr>
          <p:cNvPicPr>
            <a:picLocks noChangeAspect="1"/>
          </p:cNvPicPr>
          <p:nvPr/>
        </p:nvPicPr>
        <p:blipFill rotWithShape="1">
          <a:blip r:embed="rId2"/>
          <a:srcRect l="6265" t="26136" r="23324" b="34243"/>
          <a:stretch/>
        </p:blipFill>
        <p:spPr>
          <a:xfrm>
            <a:off x="0" y="-81481"/>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470780" y="2938983"/>
            <a:ext cx="6409854" cy="1814086"/>
          </a:xfrm>
        </p:spPr>
        <p:txBody>
          <a:bodyPr/>
          <a:lstStyle/>
          <a:p>
            <a:pPr algn="ctr"/>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36300" y="321315"/>
            <a:ext cx="8919399" cy="553998"/>
          </a:xfrm>
          <a:prstGeom prst="rect">
            <a:avLst/>
          </a:prstGeom>
        </p:spPr>
        <p:txBody>
          <a:bodyPr vert="horz" wrap="square" lIns="0" tIns="13333" rIns="0" bIns="0" rtlCol="0" anchor="t">
            <a:spAutoFit/>
          </a:bodyPr>
          <a:lstStyle/>
          <a:p>
            <a:pPr marL="12698">
              <a:spcBef>
                <a:spcPts val="105"/>
              </a:spcBef>
            </a:pPr>
            <a:r>
              <a:rPr lang="en-US" b="1" dirty="0">
                <a:solidFill>
                  <a:schemeClr val="bg1"/>
                </a:solidFill>
              </a:rPr>
              <a:t>The Security Baseline for Synapse Analytics</a:t>
            </a:r>
            <a:endParaRPr spc="-40" dirty="0">
              <a:solidFill>
                <a:schemeClr val="bg1"/>
              </a:solidFill>
            </a:endParaRPr>
          </a:p>
        </p:txBody>
      </p:sp>
      <p:graphicFrame>
        <p:nvGraphicFramePr>
          <p:cNvPr id="3" name="Diagram 2">
            <a:extLst>
              <a:ext uri="{FF2B5EF4-FFF2-40B4-BE49-F238E27FC236}">
                <a16:creationId xmlns:a16="http://schemas.microsoft.com/office/drawing/2014/main" id="{4D1FA166-830D-4037-A8E8-743ADD37827D}"/>
              </a:ext>
            </a:extLst>
          </p:cNvPr>
          <p:cNvGraphicFramePr/>
          <p:nvPr>
            <p:extLst>
              <p:ext uri="{D42A27DB-BD31-4B8C-83A1-F6EECF244321}">
                <p14:modId xmlns:p14="http://schemas.microsoft.com/office/powerpoint/2010/main" val="405695626"/>
              </p:ext>
            </p:extLst>
          </p:nvPr>
        </p:nvGraphicFramePr>
        <p:xfrm>
          <a:off x="2032000" y="111801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0734F-0777-4024-872D-CD227A5EC2D6}"/>
              </a:ext>
            </a:extLst>
          </p:cNvPr>
          <p:cNvPicPr>
            <a:picLocks noChangeAspect="1"/>
          </p:cNvPicPr>
          <p:nvPr/>
        </p:nvPicPr>
        <p:blipFill rotWithShape="1">
          <a:blip r:embed="rId3"/>
          <a:srcRect l="6265" t="26136" r="23324" b="34243"/>
          <a:stretch/>
        </p:blipFill>
        <p:spPr>
          <a:xfrm>
            <a:off x="0" y="0"/>
            <a:ext cx="12192000" cy="6858000"/>
          </a:xfrm>
          <a:prstGeom prst="rect">
            <a:avLst/>
          </a:prstGeom>
        </p:spPr>
      </p:pic>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38186" y="2676910"/>
            <a:ext cx="6668373" cy="1867930"/>
          </a:xfrm>
        </p:spPr>
        <p:txBody>
          <a:bodyPr/>
          <a:lstStyle/>
          <a:p>
            <a:r>
              <a:rPr lang="en-US" b="1" dirty="0"/>
              <a:t>Security in Azure Synapse Analytics</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605159" y="2503599"/>
            <a:ext cx="4158362" cy="501846"/>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p:txBody>
          <a:bodyPr/>
          <a:lstStyle/>
          <a:p>
            <a:r>
              <a:rPr lang="en-US"/>
              <a:t>What is the primary factor for Azure Synapse winning a POC?</a:t>
            </a:r>
          </a:p>
          <a:p>
            <a:endParaRPr lang="en-US"/>
          </a:p>
          <a:p>
            <a:r>
              <a:rPr lang="en-US"/>
              <a:t>What about losing a POC?</a:t>
            </a:r>
          </a:p>
          <a:p>
            <a:endParaRPr lang="en-US"/>
          </a:p>
          <a:p>
            <a:endParaRPr lang="en-US"/>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692511" y="945517"/>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55" name="Group 54">
            <a:extLst>
              <a:ext uri="{FF2B5EF4-FFF2-40B4-BE49-F238E27FC236}">
                <a16:creationId xmlns:a16="http://schemas.microsoft.com/office/drawing/2014/main" id="{116C2363-7804-49C8-8C8C-5C62A34DC5E5}"/>
              </a:ext>
            </a:extLst>
          </p:cNvPr>
          <p:cNvGrpSpPr/>
          <p:nvPr/>
        </p:nvGrpSpPr>
        <p:grpSpPr>
          <a:xfrm>
            <a:off x="2990338" y="2326660"/>
            <a:ext cx="703664" cy="703664"/>
            <a:chOff x="3943650" y="2355260"/>
            <a:chExt cx="717774" cy="717774"/>
          </a:xfrm>
        </p:grpSpPr>
        <p:sp>
          <p:nvSpPr>
            <p:cNvPr id="56" name="Oval 55">
              <a:extLst>
                <a:ext uri="{FF2B5EF4-FFF2-40B4-BE49-F238E27FC236}">
                  <a16:creationId xmlns:a16="http://schemas.microsoft.com/office/drawing/2014/main" id="{5D556A8D-4EFB-451B-96CE-519CC433E29C}"/>
                </a:ext>
              </a:extLst>
            </p:cNvPr>
            <p:cNvSpPr/>
            <p:nvPr/>
          </p:nvSpPr>
          <p:spPr bwMode="auto">
            <a:xfrm>
              <a:off x="3943650" y="2355260"/>
              <a:ext cx="717774" cy="717774"/>
            </a:xfrm>
            <a:prstGeom prst="ellipse">
              <a:avLst/>
            </a:prstGeom>
            <a:solidFill>
              <a:srgbClr val="8661C5">
                <a:lumMod val="75000"/>
              </a:srgb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sp>
          <p:nvSpPr>
            <p:cNvPr id="57" name="Freeform: Shape 56">
              <a:extLst>
                <a:ext uri="{FF2B5EF4-FFF2-40B4-BE49-F238E27FC236}">
                  <a16:creationId xmlns:a16="http://schemas.microsoft.com/office/drawing/2014/main" id="{578B9444-CC9F-483A-98DA-8A456CCD33FA}"/>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rgbClr val="8661C5">
                <a:lumMod val="60000"/>
                <a:lumOff val="40000"/>
              </a:srgbClr>
            </a:solidFill>
            <a:ln w="9525" cap="flat" cmpd="sng" algn="ctr">
              <a:no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defTabSz="95066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Graphic 57" descr="Question Mark">
              <a:extLst>
                <a:ext uri="{FF2B5EF4-FFF2-40B4-BE49-F238E27FC236}">
                  <a16:creationId xmlns:a16="http://schemas.microsoft.com/office/drawing/2014/main" id="{EAE6A0B8-B1D7-43FA-85B8-11A224420C5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59" name="Graphic 58" descr="Question Mark">
              <a:extLst>
                <a:ext uri="{FF2B5EF4-FFF2-40B4-BE49-F238E27FC236}">
                  <a16:creationId xmlns:a16="http://schemas.microsoft.com/office/drawing/2014/main" id="{8C9CD468-26D7-4D89-B23A-37578474F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51901-23A2-421A-9158-FA394A77D8C5}"/>
              </a:ext>
            </a:extLst>
          </p:cNvPr>
          <p:cNvSpPr>
            <a:spLocks noGrp="1"/>
          </p:cNvSpPr>
          <p:nvPr>
            <p:ph type="title"/>
          </p:nvPr>
        </p:nvSpPr>
        <p:spPr>
          <a:xfrm>
            <a:off x="426425" y="435824"/>
            <a:ext cx="3665742" cy="443198"/>
          </a:xfrm>
        </p:spPr>
        <p:txBody>
          <a:bodyPr/>
          <a:lstStyle/>
          <a:p>
            <a:r>
              <a:rPr lang="en-US" dirty="0"/>
              <a:t>Security Layers</a:t>
            </a:r>
          </a:p>
        </p:txBody>
      </p:sp>
      <p:graphicFrame>
        <p:nvGraphicFramePr>
          <p:cNvPr id="8" name="Diagram 7">
            <a:extLst>
              <a:ext uri="{FF2B5EF4-FFF2-40B4-BE49-F238E27FC236}">
                <a16:creationId xmlns:a16="http://schemas.microsoft.com/office/drawing/2014/main" id="{7230B431-F090-4D5B-B71F-56CB19F39EEE}"/>
              </a:ext>
            </a:extLst>
          </p:cNvPr>
          <p:cNvGraphicFramePr/>
          <p:nvPr>
            <p:extLst>
              <p:ext uri="{D42A27DB-BD31-4B8C-83A1-F6EECF244321}">
                <p14:modId xmlns:p14="http://schemas.microsoft.com/office/powerpoint/2010/main" val="1927404655"/>
              </p:ext>
            </p:extLst>
          </p:nvPr>
        </p:nvGraphicFramePr>
        <p:xfrm>
          <a:off x="2032000" y="1249378"/>
          <a:ext cx="7664261" cy="488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601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B328887-AC1E-49BD-8078-F2B757D061B7}"/>
              </a:ext>
            </a:extLst>
          </p:cNvPr>
          <p:cNvSpPr>
            <a:spLocks noGrp="1"/>
          </p:cNvSpPr>
          <p:nvPr>
            <p:ph type="body" sz="quarter" idx="10"/>
          </p:nvPr>
        </p:nvSpPr>
        <p:spPr>
          <a:xfrm>
            <a:off x="426424" y="1120572"/>
            <a:ext cx="5601326" cy="3202223"/>
          </a:xfrm>
        </p:spPr>
        <p:txBody>
          <a:bodyPr/>
          <a:lstStyle/>
          <a:p>
            <a:pPr>
              <a:spcAft>
                <a:spcPts val="1000"/>
              </a:spcAft>
            </a:pPr>
            <a:r>
              <a:rPr lang="en-US" dirty="0">
                <a:solidFill>
                  <a:schemeClr val="accent5"/>
                </a:solidFill>
              </a:rPr>
              <a:t>Overview</a:t>
            </a:r>
          </a:p>
          <a:p>
            <a:r>
              <a:rPr lang="en-US" sz="1600" dirty="0">
                <a:solidFill>
                  <a:schemeClr val="bg1"/>
                </a:solidFill>
                <a:latin typeface="+mn-lt"/>
              </a:rPr>
              <a:t>Access to your Azure Synapse Analytics is blocked by the firewall.</a:t>
            </a:r>
          </a:p>
          <a:p>
            <a:pPr>
              <a:spcAft>
                <a:spcPts val="1200"/>
              </a:spcAft>
            </a:pPr>
            <a:r>
              <a:rPr lang="en-US" sz="1600" dirty="0">
                <a:solidFill>
                  <a:schemeClr val="bg1"/>
                </a:solidFill>
                <a:latin typeface="+mn-lt"/>
              </a:rPr>
              <a:t>Firewall also manages virtual network rules that are based on virtual network service endpoints.</a:t>
            </a:r>
          </a:p>
          <a:p>
            <a:pPr>
              <a:spcAft>
                <a:spcPts val="1200"/>
              </a:spcAft>
            </a:pPr>
            <a:endParaRPr lang="en-US" sz="1600" dirty="0">
              <a:latin typeface="+mn-lt"/>
            </a:endParaRPr>
          </a:p>
          <a:p>
            <a:pPr>
              <a:spcAft>
                <a:spcPts val="1000"/>
              </a:spcAft>
            </a:pPr>
            <a:r>
              <a:rPr lang="en-US" dirty="0">
                <a:solidFill>
                  <a:schemeClr val="accent5"/>
                </a:solidFill>
              </a:rPr>
              <a:t>Rules</a:t>
            </a:r>
          </a:p>
          <a:p>
            <a:r>
              <a:rPr lang="en-US" sz="1600" dirty="0">
                <a:solidFill>
                  <a:schemeClr val="bg1"/>
                </a:solidFill>
                <a:latin typeface="+mn-lt"/>
              </a:rPr>
              <a:t>Allow specific or range of allowed IP addresses.</a:t>
            </a:r>
          </a:p>
          <a:p>
            <a:r>
              <a:rPr lang="en-US" sz="1600" dirty="0">
                <a:solidFill>
                  <a:schemeClr val="bg1"/>
                </a:solidFill>
                <a:latin typeface="+mn-lt"/>
              </a:rPr>
              <a:t>Allow Azure applications to connect.</a:t>
            </a:r>
          </a:p>
        </p:txBody>
      </p:sp>
      <p:sp>
        <p:nvSpPr>
          <p:cNvPr id="8" name="Title 7">
            <a:extLst>
              <a:ext uri="{FF2B5EF4-FFF2-40B4-BE49-F238E27FC236}">
                <a16:creationId xmlns:a16="http://schemas.microsoft.com/office/drawing/2014/main" id="{810F30A6-CA0F-40B5-8069-0345FB2D705A}"/>
              </a:ext>
            </a:extLst>
          </p:cNvPr>
          <p:cNvSpPr>
            <a:spLocks noGrp="1"/>
          </p:cNvSpPr>
          <p:nvPr>
            <p:ph type="title"/>
          </p:nvPr>
        </p:nvSpPr>
        <p:spPr>
          <a:xfrm>
            <a:off x="426425" y="222585"/>
            <a:ext cx="5258280" cy="739343"/>
          </a:xfrm>
        </p:spPr>
        <p:txBody>
          <a:bodyPr/>
          <a:lstStyle/>
          <a:p>
            <a:r>
              <a:rPr lang="en-US" dirty="0">
                <a:solidFill>
                  <a:schemeClr val="accent5"/>
                </a:solidFill>
              </a:rPr>
              <a:t>Securing with firewalls</a:t>
            </a:r>
          </a:p>
        </p:txBody>
      </p:sp>
      <p:sp>
        <p:nvSpPr>
          <p:cNvPr id="50" name="Rectangle 49">
            <a:extLst>
              <a:ext uri="{FF2B5EF4-FFF2-40B4-BE49-F238E27FC236}">
                <a16:creationId xmlns:a16="http://schemas.microsoft.com/office/drawing/2014/main" id="{C4080B4A-84F3-4523-AA7C-9B8F3FA7672B}"/>
              </a:ext>
            </a:extLst>
          </p:cNvPr>
          <p:cNvSpPr/>
          <p:nvPr/>
        </p:nvSpPr>
        <p:spPr bwMode="auto">
          <a:xfrm>
            <a:off x="7048553" y="4524343"/>
            <a:ext cx="764578" cy="294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Yes</a:t>
            </a:r>
          </a:p>
        </p:txBody>
      </p:sp>
      <p:sp>
        <p:nvSpPr>
          <p:cNvPr id="55" name="Rectangle 54">
            <a:extLst>
              <a:ext uri="{FF2B5EF4-FFF2-40B4-BE49-F238E27FC236}">
                <a16:creationId xmlns:a16="http://schemas.microsoft.com/office/drawing/2014/main" id="{7A690D6B-6FFA-47AA-889F-333420662F22}"/>
              </a:ext>
            </a:extLst>
          </p:cNvPr>
          <p:cNvSpPr/>
          <p:nvPr/>
        </p:nvSpPr>
        <p:spPr bwMode="auto">
          <a:xfrm>
            <a:off x="9061602" y="3194402"/>
            <a:ext cx="343979" cy="38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No</a:t>
            </a:r>
          </a:p>
        </p:txBody>
      </p:sp>
      <p:sp>
        <p:nvSpPr>
          <p:cNvPr id="57" name="Rectangle 56">
            <a:extLst>
              <a:ext uri="{FF2B5EF4-FFF2-40B4-BE49-F238E27FC236}">
                <a16:creationId xmlns:a16="http://schemas.microsoft.com/office/drawing/2014/main" id="{CF39893F-941F-4EC2-B648-F82DC2645E34}"/>
              </a:ext>
            </a:extLst>
          </p:cNvPr>
          <p:cNvSpPr/>
          <p:nvPr/>
        </p:nvSpPr>
        <p:spPr bwMode="auto">
          <a:xfrm>
            <a:off x="6647328" y="3399365"/>
            <a:ext cx="214560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Client IP address in range?</a:t>
            </a:r>
          </a:p>
        </p:txBody>
      </p:sp>
      <p:sp>
        <p:nvSpPr>
          <p:cNvPr id="59" name="Rectangle 58">
            <a:extLst>
              <a:ext uri="{FF2B5EF4-FFF2-40B4-BE49-F238E27FC236}">
                <a16:creationId xmlns:a16="http://schemas.microsoft.com/office/drawing/2014/main" id="{F8ABB1A3-095F-4234-9D65-6E3BF2A696A2}"/>
              </a:ext>
            </a:extLst>
          </p:cNvPr>
          <p:cNvSpPr/>
          <p:nvPr/>
        </p:nvSpPr>
        <p:spPr bwMode="auto">
          <a:xfrm>
            <a:off x="8104283" y="2173191"/>
            <a:ext cx="2842288" cy="5129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Synapse firewall</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Synapse workspace level firewall rules</a:t>
            </a:r>
          </a:p>
        </p:txBody>
      </p:sp>
      <p:sp>
        <p:nvSpPr>
          <p:cNvPr id="66" name="Rectangle 65">
            <a:extLst>
              <a:ext uri="{FF2B5EF4-FFF2-40B4-BE49-F238E27FC236}">
                <a16:creationId xmlns:a16="http://schemas.microsoft.com/office/drawing/2014/main" id="{AF730290-1F76-492F-A17B-3CF229A003D0}"/>
              </a:ext>
            </a:extLst>
          </p:cNvPr>
          <p:cNvSpPr/>
          <p:nvPr/>
        </p:nvSpPr>
        <p:spPr bwMode="auto">
          <a:xfrm>
            <a:off x="9714233" y="3425509"/>
            <a:ext cx="1487829"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Connection fails</a:t>
            </a:r>
          </a:p>
        </p:txBody>
      </p:sp>
      <p:sp>
        <p:nvSpPr>
          <p:cNvPr id="68" name="Rectangle 67">
            <a:extLst>
              <a:ext uri="{FF2B5EF4-FFF2-40B4-BE49-F238E27FC236}">
                <a16:creationId xmlns:a16="http://schemas.microsoft.com/office/drawing/2014/main" id="{A9EE7EB3-0911-44E9-AB20-13C33DB82A08}"/>
              </a:ext>
            </a:extLst>
          </p:cNvPr>
          <p:cNvSpPr/>
          <p:nvPr/>
        </p:nvSpPr>
        <p:spPr bwMode="auto">
          <a:xfrm>
            <a:off x="9168657" y="1498295"/>
            <a:ext cx="1614831"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Microsoft Azure</a:t>
            </a:r>
          </a:p>
        </p:txBody>
      </p:sp>
      <p:cxnSp>
        <p:nvCxnSpPr>
          <p:cNvPr id="69" name="Straight Arrow Connector 68">
            <a:extLst>
              <a:ext uri="{FF2B5EF4-FFF2-40B4-BE49-F238E27FC236}">
                <a16:creationId xmlns:a16="http://schemas.microsoft.com/office/drawing/2014/main" id="{E5D2A209-69BC-4827-B0C6-91853E6C8FA4}"/>
              </a:ext>
            </a:extLst>
          </p:cNvPr>
          <p:cNvCxnSpPr/>
          <p:nvPr/>
        </p:nvCxnSpPr>
        <p:spPr>
          <a:xfrm>
            <a:off x="9976071"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C40790B-E468-4C30-8876-F528E35C4156}"/>
              </a:ext>
            </a:extLst>
          </p:cNvPr>
          <p:cNvCxnSpPr/>
          <p:nvPr/>
        </p:nvCxnSpPr>
        <p:spPr>
          <a:xfrm>
            <a:off x="8707499" y="1836317"/>
            <a:ext cx="0" cy="246561"/>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319D8A4-C6B2-4FD7-9246-5A16F8F1BEBE}"/>
              </a:ext>
            </a:extLst>
          </p:cNvPr>
          <p:cNvSpPr/>
          <p:nvPr/>
        </p:nvSpPr>
        <p:spPr bwMode="auto">
          <a:xfrm>
            <a:off x="8204336" y="1498295"/>
            <a:ext cx="980492" cy="276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8" rIns="89617" bIns="45720" numCol="1" spcCol="0" rtlCol="0" fromWordArt="0" anchor="t" anchorCtr="0" forceAA="0" compatLnSpc="1">
            <a:prstTxWarp prst="textNoShape">
              <a:avLst/>
            </a:prstTxWarp>
            <a:spAutoFit/>
          </a:bodyPr>
          <a:lstStyle/>
          <a:p>
            <a:pPr marL="0" marR="0" lvl="0" indent="0" algn="ctr" defTabSz="1591755"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Internet</a:t>
            </a:r>
          </a:p>
        </p:txBody>
      </p:sp>
      <p:grpSp>
        <p:nvGrpSpPr>
          <p:cNvPr id="81" name="Group 80">
            <a:extLst>
              <a:ext uri="{FF2B5EF4-FFF2-40B4-BE49-F238E27FC236}">
                <a16:creationId xmlns:a16="http://schemas.microsoft.com/office/drawing/2014/main" id="{27E509B5-632E-440F-8EBF-A6A749E887CA}"/>
              </a:ext>
            </a:extLst>
          </p:cNvPr>
          <p:cNvGrpSpPr/>
          <p:nvPr/>
        </p:nvGrpSpPr>
        <p:grpSpPr>
          <a:xfrm>
            <a:off x="8508461" y="926786"/>
            <a:ext cx="510217" cy="510217"/>
            <a:chOff x="11679011" y="5307417"/>
            <a:chExt cx="457200" cy="457200"/>
          </a:xfrm>
        </p:grpSpPr>
        <p:sp>
          <p:nvSpPr>
            <p:cNvPr id="82" name="Oval 81">
              <a:extLst>
                <a:ext uri="{FF2B5EF4-FFF2-40B4-BE49-F238E27FC236}">
                  <a16:creationId xmlns:a16="http://schemas.microsoft.com/office/drawing/2014/main" id="{A76E6B90-B6FC-4EDB-BF1F-37401B7EFDF1}"/>
                </a:ext>
              </a:extLst>
            </p:cNvPr>
            <p:cNvSpPr/>
            <p:nvPr/>
          </p:nvSpPr>
          <p:spPr bwMode="auto">
            <a:xfrm>
              <a:off x="11679011" y="5307417"/>
              <a:ext cx="4572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93BD4136-D863-443F-A968-946B704CA92C}"/>
                </a:ext>
              </a:extLst>
            </p:cNvPr>
            <p:cNvSpPr/>
            <p:nvPr/>
          </p:nvSpPr>
          <p:spPr bwMode="auto">
            <a:xfrm>
              <a:off x="11794036" y="5307417"/>
              <a:ext cx="228600" cy="4572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0AAB7D12-7E1F-442E-9150-C57AA3C1739C}"/>
                </a:ext>
              </a:extLst>
            </p:cNvPr>
            <p:cNvCxnSpPr/>
            <p:nvPr/>
          </p:nvCxnSpPr>
          <p:spPr>
            <a:xfrm>
              <a:off x="11679011" y="5536017"/>
              <a:ext cx="45720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1777F4-D3DA-4FA7-A09F-8314AEA9127F}"/>
                </a:ext>
              </a:extLst>
            </p:cNvPr>
            <p:cNvCxnSpPr>
              <a:cxnSpLocks/>
            </p:cNvCxnSpPr>
            <p:nvPr/>
          </p:nvCxnSpPr>
          <p:spPr>
            <a:xfrm>
              <a:off x="11706226" y="5648676"/>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804752-02C7-4C4F-A7BC-70F5580F831E}"/>
                </a:ext>
              </a:extLst>
            </p:cNvPr>
            <p:cNvCxnSpPr>
              <a:cxnSpLocks/>
            </p:cNvCxnSpPr>
            <p:nvPr/>
          </p:nvCxnSpPr>
          <p:spPr>
            <a:xfrm>
              <a:off x="11706226" y="5422168"/>
              <a:ext cx="402770"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30F1EE-119A-4976-92BC-BD7717C73662}"/>
                </a:ext>
              </a:extLst>
            </p:cNvPr>
            <p:cNvCxnSpPr>
              <a:cxnSpLocks/>
            </p:cNvCxnSpPr>
            <p:nvPr/>
          </p:nvCxnSpPr>
          <p:spPr>
            <a:xfrm flipV="1">
              <a:off x="11908336" y="5307417"/>
              <a:ext cx="0" cy="45720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F1131F8B-BE32-49EC-816B-CF3B228EA374}"/>
              </a:ext>
            </a:extLst>
          </p:cNvPr>
          <p:cNvGrpSpPr/>
          <p:nvPr/>
        </p:nvGrpSpPr>
        <p:grpSpPr>
          <a:xfrm>
            <a:off x="7425754" y="2193401"/>
            <a:ext cx="630022" cy="576436"/>
            <a:chOff x="4475583" y="2774302"/>
            <a:chExt cx="954393" cy="873218"/>
          </a:xfrm>
        </p:grpSpPr>
        <p:grpSp>
          <p:nvGrpSpPr>
            <p:cNvPr id="96" name="Group 95">
              <a:extLst>
                <a:ext uri="{FF2B5EF4-FFF2-40B4-BE49-F238E27FC236}">
                  <a16:creationId xmlns:a16="http://schemas.microsoft.com/office/drawing/2014/main" id="{85D98130-5F3E-4704-93F5-78E7C52C13C9}"/>
                </a:ext>
              </a:extLst>
            </p:cNvPr>
            <p:cNvGrpSpPr/>
            <p:nvPr/>
          </p:nvGrpSpPr>
          <p:grpSpPr>
            <a:xfrm>
              <a:off x="4475583" y="2774302"/>
              <a:ext cx="867748" cy="807098"/>
              <a:chOff x="4475583" y="2774302"/>
              <a:chExt cx="867748" cy="807098"/>
            </a:xfrm>
          </p:grpSpPr>
          <p:sp>
            <p:nvSpPr>
              <p:cNvPr id="98" name="Rectangle 97">
                <a:extLst>
                  <a:ext uri="{FF2B5EF4-FFF2-40B4-BE49-F238E27FC236}">
                    <a16:creationId xmlns:a16="http://schemas.microsoft.com/office/drawing/2014/main" id="{41038B94-66AD-4E73-B0DE-F137F8DFF1D7}"/>
                  </a:ext>
                </a:extLst>
              </p:cNvPr>
              <p:cNvSpPr/>
              <p:nvPr/>
            </p:nvSpPr>
            <p:spPr bwMode="auto">
              <a:xfrm>
                <a:off x="4705548" y="2774302"/>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A09B0DD7-97E5-4501-9CBB-EE22B18E6222}"/>
                  </a:ext>
                </a:extLst>
              </p:cNvPr>
              <p:cNvSpPr/>
              <p:nvPr/>
            </p:nvSpPr>
            <p:spPr bwMode="auto">
              <a:xfrm>
                <a:off x="4705548" y="3341914"/>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34FF9876-EFFD-40BF-B2A8-CF79597B2A8E}"/>
                  </a:ext>
                </a:extLst>
              </p:cNvPr>
              <p:cNvSpPr/>
              <p:nvPr/>
            </p:nvSpPr>
            <p:spPr bwMode="auto">
              <a:xfrm>
                <a:off x="4475583"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A7509277-E103-4BEB-B210-47EA1AD1A116}"/>
                  </a:ext>
                </a:extLst>
              </p:cNvPr>
              <p:cNvSpPr/>
              <p:nvPr/>
            </p:nvSpPr>
            <p:spPr bwMode="auto">
              <a:xfrm>
                <a:off x="4935512" y="3058108"/>
                <a:ext cx="407819"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B53A0160-06BE-4139-B558-C332B930B20C}"/>
                  </a:ext>
                </a:extLst>
              </p:cNvPr>
              <p:cNvSpPr/>
              <p:nvPr/>
            </p:nvSpPr>
            <p:spPr bwMode="auto">
              <a:xfrm>
                <a:off x="5162932"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2EBD8BE8-BC54-4653-984A-F245C4EF1F89}"/>
                  </a:ext>
                </a:extLst>
              </p:cNvPr>
              <p:cNvSpPr/>
              <p:nvPr/>
            </p:nvSpPr>
            <p:spPr bwMode="auto">
              <a:xfrm>
                <a:off x="4475583" y="2774302"/>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AB0F182E-B2E4-49FF-9C77-1EB77F4FC69D}"/>
                  </a:ext>
                </a:extLst>
              </p:cNvPr>
              <p:cNvSpPr/>
              <p:nvPr/>
            </p:nvSpPr>
            <p:spPr bwMode="auto">
              <a:xfrm>
                <a:off x="4475583" y="3341914"/>
                <a:ext cx="177855" cy="239486"/>
              </a:xfrm>
              <a:prstGeom prst="rect">
                <a:avLst/>
              </a:prstGeom>
              <a:noFill/>
              <a:ln w="19050" cap="rnd">
                <a:solidFill>
                  <a:schemeClr val="bg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Shape 96">
              <a:extLst>
                <a:ext uri="{FF2B5EF4-FFF2-40B4-BE49-F238E27FC236}">
                  <a16:creationId xmlns:a16="http://schemas.microsoft.com/office/drawing/2014/main" id="{3E6B3E29-4313-44D4-8A89-7E2760D10EE0}"/>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lumMod val="95000"/>
              </a:schemeClr>
            </a:solidFill>
            <a:ln w="19050" cap="flat">
              <a:solidFill>
                <a:srgbClr val="FF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5" name="Straight Arrow Connector 104">
            <a:extLst>
              <a:ext uri="{FF2B5EF4-FFF2-40B4-BE49-F238E27FC236}">
                <a16:creationId xmlns:a16="http://schemas.microsoft.com/office/drawing/2014/main" id="{8E30EC28-BF95-4811-AAAC-571D89331458}"/>
              </a:ext>
            </a:extLst>
          </p:cNvPr>
          <p:cNvCxnSpPr>
            <a:cxnSpLocks/>
          </p:cNvCxnSpPr>
          <p:nvPr/>
        </p:nvCxnSpPr>
        <p:spPr>
          <a:xfrm>
            <a:off x="7712164" y="3846094"/>
            <a:ext cx="0" cy="1650704"/>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Freeform 146">
            <a:extLst>
              <a:ext uri="{FF2B5EF4-FFF2-40B4-BE49-F238E27FC236}">
                <a16:creationId xmlns:a16="http://schemas.microsoft.com/office/drawing/2014/main" id="{F023D89B-B5C6-4B5D-8A08-2F6AD4D8D04E}"/>
              </a:ext>
            </a:extLst>
          </p:cNvPr>
          <p:cNvSpPr>
            <a:spLocks noChangeAspect="1"/>
          </p:cNvSpPr>
          <p:nvPr/>
        </p:nvSpPr>
        <p:spPr bwMode="auto">
          <a:xfrm>
            <a:off x="9582169" y="926786"/>
            <a:ext cx="756309" cy="47897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283E6156-9F03-4A21-9DE1-453D07DCD251}"/>
              </a:ext>
            </a:extLst>
          </p:cNvPr>
          <p:cNvCxnSpPr>
            <a:cxnSpLocks/>
          </p:cNvCxnSpPr>
          <p:nvPr/>
        </p:nvCxnSpPr>
        <p:spPr>
          <a:xfrm>
            <a:off x="8763570" y="3543415"/>
            <a:ext cx="949602" cy="0"/>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8E9E9F-F12F-4574-B79E-C39EE199A4BF}"/>
              </a:ext>
            </a:extLst>
          </p:cNvPr>
          <p:cNvCxnSpPr>
            <a:cxnSpLocks/>
          </p:cNvCxnSpPr>
          <p:nvPr/>
        </p:nvCxnSpPr>
        <p:spPr>
          <a:xfrm flipH="1">
            <a:off x="7707112" y="2848197"/>
            <a:ext cx="4" cy="468413"/>
          </a:xfrm>
          <a:prstGeom prst="straightConnector1">
            <a:avLst/>
          </a:prstGeom>
          <a:ln w="127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ABC23C-3BDB-43C5-BFBE-0736F9AEF947}"/>
              </a:ext>
            </a:extLst>
          </p:cNvPr>
          <p:cNvPicPr>
            <a:picLocks noChangeAspect="1"/>
          </p:cNvPicPr>
          <p:nvPr/>
        </p:nvPicPr>
        <p:blipFill>
          <a:blip r:embed="rId3"/>
          <a:stretch>
            <a:fillRect/>
          </a:stretch>
        </p:blipFill>
        <p:spPr>
          <a:xfrm>
            <a:off x="7262674" y="5666528"/>
            <a:ext cx="888876" cy="888876"/>
          </a:xfrm>
          <a:prstGeom prst="rect">
            <a:avLst/>
          </a:prstGeom>
        </p:spPr>
      </p:pic>
    </p:spTree>
    <p:extLst>
      <p:ext uri="{BB962C8B-B14F-4D97-AF65-F5344CB8AC3E}">
        <p14:creationId xmlns:p14="http://schemas.microsoft.com/office/powerpoint/2010/main" val="42373888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3528631" cy="752793"/>
          </a:xfrm>
        </p:spPr>
        <p:txBody>
          <a:bodyPr/>
          <a:lstStyle/>
          <a:p>
            <a:r>
              <a:rPr lang="en-US" dirty="0">
                <a:solidFill>
                  <a:schemeClr val="bg1"/>
                </a:solidFill>
              </a:rPr>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644943"/>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dirty="0">
                <a:solidFill>
                  <a:schemeClr val="bg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dirty="0">
                <a:solidFill>
                  <a:schemeClr val="accent5"/>
                </a:solidFill>
              </a:rPr>
              <a:t>Key Points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To connect using tools such as SSMS and Power BI, user must allow outgoing communication on TCP port 1433.</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For Self-Hosted Integration Runtimes port 8060 TCP between SSIR machine and corporate </a:t>
            </a:r>
            <a:r>
              <a:rPr lang="en-US" sz="1600">
                <a:solidFill>
                  <a:schemeClr val="bg1"/>
                </a:solidFill>
                <a:latin typeface="+mn-lt"/>
              </a:rPr>
              <a:t>network will need to be open.</a:t>
            </a:r>
            <a:endParaRPr lang="en-US" sz="1600" dirty="0">
              <a:solidFill>
                <a:schemeClr val="bg1"/>
              </a:solidFill>
              <a:latin typeface="+mn-lt"/>
            </a:endParaRPr>
          </a:p>
          <a:p>
            <a:pPr marL="0" indent="0">
              <a:spcBef>
                <a:spcPts val="1248"/>
              </a:spcBef>
              <a:buClr>
                <a:schemeClr val="tx1"/>
              </a:buClr>
              <a:buNone/>
            </a:pPr>
            <a:endParaRPr lang="en-US" sz="1600" dirty="0">
              <a:solidFill>
                <a:schemeClr val="bg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dirty="0">
                <a:solidFill>
                  <a:schemeClr val="accent5"/>
                </a:solidFill>
              </a:rPr>
              <a:t>By default, Azure blocks all external connections to port 1433</a:t>
            </a:r>
          </a:p>
          <a:p>
            <a:pPr>
              <a:spcAft>
                <a:spcPts val="600"/>
              </a:spcAft>
            </a:pPr>
            <a:endParaRPr lang="en-US" dirty="0">
              <a:solidFill>
                <a:schemeClr val="accent5"/>
              </a:solidFill>
            </a:endParaRPr>
          </a:p>
          <a:p>
            <a:pPr>
              <a:spcAft>
                <a:spcPts val="600"/>
              </a:spcAft>
            </a:pPr>
            <a:r>
              <a:rPr lang="en-US" dirty="0">
                <a:solidFill>
                  <a:schemeClr val="accent5"/>
                </a:solidFill>
              </a:rPr>
              <a:t>Configure with the following steps:</a:t>
            </a:r>
          </a:p>
          <a:p>
            <a:r>
              <a:rPr lang="en-US" sz="1600" dirty="0">
                <a:solidFill>
                  <a:schemeClr val="bg1"/>
                </a:solidFill>
                <a:latin typeface="+mn-lt"/>
              </a:rPr>
              <a:t>Azure Synapse Analytics Resource: </a:t>
            </a:r>
            <a:br>
              <a:rPr lang="en-US" sz="1600" dirty="0">
                <a:solidFill>
                  <a:schemeClr val="bg1"/>
                </a:solidFill>
                <a:latin typeface="+mn-lt"/>
              </a:rPr>
            </a:br>
            <a:r>
              <a:rPr lang="en-US" sz="1600" dirty="0">
                <a:solidFill>
                  <a:schemeClr val="bg1"/>
                </a:solidFill>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dirty="0">
                <a:solidFill>
                  <a:schemeClr val="bg1"/>
                </a:solidFill>
              </a:rPr>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97D1E2-2E03-47A0-872B-11E13D53B5B6}"/>
              </a:ext>
            </a:extLst>
          </p:cNvPr>
          <p:cNvSpPr>
            <a:spLocks noGrp="1"/>
          </p:cNvSpPr>
          <p:nvPr>
            <p:ph type="body" sz="quarter" idx="10"/>
          </p:nvPr>
        </p:nvSpPr>
        <p:spPr>
          <a:xfrm>
            <a:off x="426424" y="1120573"/>
            <a:ext cx="5434549" cy="4029501"/>
          </a:xfrm>
        </p:spPr>
        <p:txBody>
          <a:bodyPr/>
          <a:lstStyle/>
          <a:p>
            <a:pPr>
              <a:spcBef>
                <a:spcPts val="600"/>
              </a:spcBef>
              <a:spcAft>
                <a:spcPts val="600"/>
              </a:spcAft>
            </a:pPr>
            <a:r>
              <a:rPr lang="en-US" dirty="0">
                <a:solidFill>
                  <a:schemeClr val="bg1"/>
                </a:solidFill>
              </a:rPr>
              <a:t>Managing firewall rules through REST API must be authenticated. </a:t>
            </a:r>
          </a:p>
          <a:p>
            <a:pPr>
              <a:spcBef>
                <a:spcPts val="600"/>
              </a:spcBef>
            </a:pPr>
            <a:r>
              <a:rPr lang="en-US" sz="1600" dirty="0">
                <a:solidFill>
                  <a:schemeClr val="bg1"/>
                </a:solidFill>
                <a:latin typeface="+mn-lt"/>
              </a:rPr>
              <a:t>For information, see Authenticating Service Management Requests.</a:t>
            </a:r>
          </a:p>
          <a:p>
            <a:pPr>
              <a:spcBef>
                <a:spcPts val="600"/>
              </a:spcBef>
            </a:pPr>
            <a:r>
              <a:rPr lang="en-US" dirty="0">
                <a:solidFill>
                  <a:schemeClr val="bg1"/>
                </a:solidFill>
              </a:rPr>
              <a:t>Server-level rules can be created, updated, or deleted using </a:t>
            </a:r>
            <a:r>
              <a:rPr lang="en-US" dirty="0">
                <a:solidFill>
                  <a:schemeClr val="accent5"/>
                </a:solidFill>
                <a:ea typeface="Segoe UI Black" panose="020B0A02040204020203" pitchFamily="34" charset="0"/>
              </a:rPr>
              <a:t>REST API</a:t>
            </a:r>
            <a:r>
              <a:rPr lang="en-US" dirty="0">
                <a:solidFill>
                  <a:schemeClr val="bg1"/>
                </a:solidFill>
                <a:ea typeface="Segoe UI Black" panose="020B0A02040204020203" pitchFamily="34" charset="0"/>
              </a:rPr>
              <a:t>.</a:t>
            </a:r>
          </a:p>
          <a:p>
            <a:pPr>
              <a:spcBef>
                <a:spcPts val="600"/>
              </a:spcBef>
            </a:pPr>
            <a:r>
              <a:rPr lang="en-US" dirty="0">
                <a:solidFill>
                  <a:schemeClr val="bg1"/>
                </a:solidFill>
              </a:rPr>
              <a:t>To create or update a server-level firewall rule, execute the </a:t>
            </a:r>
            <a:r>
              <a:rPr lang="en-US" dirty="0">
                <a:solidFill>
                  <a:schemeClr val="accent5"/>
                </a:solidFill>
                <a:ea typeface="Segoe UI Black" panose="020B0A02040204020203" pitchFamily="34" charset="0"/>
              </a:rPr>
              <a:t>PUT</a:t>
            </a:r>
            <a:r>
              <a:rPr lang="en-US" dirty="0">
                <a:solidFill>
                  <a:schemeClr val="bg1"/>
                </a:solidFill>
              </a:rPr>
              <a:t> method. </a:t>
            </a:r>
          </a:p>
          <a:p>
            <a:pPr>
              <a:spcBef>
                <a:spcPts val="600"/>
              </a:spcBef>
            </a:pPr>
            <a:r>
              <a:rPr lang="en-US" dirty="0">
                <a:solidFill>
                  <a:schemeClr val="bg1"/>
                </a:solidFill>
              </a:rPr>
              <a:t>To remove an existing server-level firewall rule, execute the </a:t>
            </a:r>
            <a:r>
              <a:rPr lang="en-US" dirty="0">
                <a:solidFill>
                  <a:schemeClr val="accent5"/>
                </a:solidFill>
                <a:ea typeface="Segoe UI Black" panose="020B0A02040204020203" pitchFamily="34" charset="0"/>
              </a:rPr>
              <a:t>DELETE</a:t>
            </a:r>
            <a:r>
              <a:rPr lang="en-US" dirty="0">
                <a:solidFill>
                  <a:schemeClr val="bg1"/>
                </a:solidFill>
              </a:rPr>
              <a:t> method. </a:t>
            </a:r>
          </a:p>
          <a:p>
            <a:pPr>
              <a:spcBef>
                <a:spcPts val="600"/>
              </a:spcBef>
            </a:pPr>
            <a:r>
              <a:rPr lang="en-US" dirty="0">
                <a:solidFill>
                  <a:schemeClr val="bg1"/>
                </a:solidFill>
              </a:rPr>
              <a:t>To list firewall rules, execute the </a:t>
            </a:r>
            <a:r>
              <a:rPr lang="en-US" dirty="0">
                <a:solidFill>
                  <a:schemeClr val="accent5"/>
                </a:solidFill>
                <a:ea typeface="Segoe UI Black" panose="020B0A02040204020203" pitchFamily="34" charset="0"/>
              </a:rPr>
              <a:t>GET</a:t>
            </a:r>
            <a:r>
              <a:rPr lang="en-US" dirty="0">
                <a:solidFill>
                  <a:schemeClr val="bg1"/>
                </a:solidFill>
                <a:ea typeface="Segoe UI Black" panose="020B0A02040204020203" pitchFamily="34" charset="0"/>
              </a:rPr>
              <a:t>.</a:t>
            </a:r>
          </a:p>
        </p:txBody>
      </p:sp>
      <p:sp>
        <p:nvSpPr>
          <p:cNvPr id="9" name="Title 8">
            <a:extLst>
              <a:ext uri="{FF2B5EF4-FFF2-40B4-BE49-F238E27FC236}">
                <a16:creationId xmlns:a16="http://schemas.microsoft.com/office/drawing/2014/main" id="{2BC7A02F-E314-4554-884D-02A9EE8D48E7}"/>
              </a:ext>
            </a:extLst>
          </p:cNvPr>
          <p:cNvSpPr>
            <a:spLocks noGrp="1"/>
          </p:cNvSpPr>
          <p:nvPr>
            <p:ph type="title"/>
          </p:nvPr>
        </p:nvSpPr>
        <p:spPr/>
        <p:txBody>
          <a:bodyPr/>
          <a:lstStyle/>
          <a:p>
            <a:r>
              <a:rPr lang="en-US" dirty="0">
                <a:solidFill>
                  <a:schemeClr val="bg1"/>
                </a:solidFill>
              </a:rPr>
              <a:t>Firewall configuration using REST API</a:t>
            </a:r>
          </a:p>
        </p:txBody>
      </p:sp>
      <p:sp>
        <p:nvSpPr>
          <p:cNvPr id="15" name="Text Placeholder 2">
            <a:extLst>
              <a:ext uri="{FF2B5EF4-FFF2-40B4-BE49-F238E27FC236}">
                <a16:creationId xmlns:a16="http://schemas.microsoft.com/office/drawing/2014/main" id="{CC33D6C3-DE38-48FC-ABDA-61B9E690A897}"/>
              </a:ext>
            </a:extLst>
          </p:cNvPr>
          <p:cNvSpPr txBox="1">
            <a:spLocks/>
          </p:cNvSpPr>
          <p:nvPr/>
        </p:nvSpPr>
        <p:spPr>
          <a:xfrm>
            <a:off x="5995125" y="1428619"/>
            <a:ext cx="5927634" cy="5139869"/>
          </a:xfrm>
          <a:prstGeom prst="rect">
            <a:avLst/>
          </a:prstGeom>
          <a:noFill/>
          <a:ln w="12700">
            <a:solidFill>
              <a:schemeClr val="tx2"/>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lvl="0">
              <a:defRPr/>
            </a:pPr>
            <a:r>
              <a:rPr lang="en-US" dirty="0">
                <a:solidFill>
                  <a:schemeClr val="bg1"/>
                </a:solidFill>
              </a:rPr>
              <a:t>PUT https://management.azure.com/subscriptions/{subscriptionId}/resourceGroups/{resourceGroupName}/providers/Microsoft.Sql/servers/{serverName}/firewallRules/{firewallRuleName}?api-version=2014-04-01REQUEST </a:t>
            </a:r>
            <a:r>
              <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rPr>
              <a:t>BODY</a:t>
            </a:r>
          </a:p>
          <a:p>
            <a:pPr lvl="0">
              <a:defRPr/>
            </a:pPr>
            <a:r>
              <a:rPr lang="en-US" dirty="0">
                <a:solidFill>
                  <a:schemeClr val="bg1"/>
                </a:solidFill>
              </a:rPr>
              <a:t>{ </a:t>
            </a:r>
          </a:p>
          <a:p>
            <a:pPr lvl="0">
              <a:defRPr/>
            </a:pPr>
            <a:r>
              <a:rPr lang="en-US" dirty="0">
                <a:solidFill>
                  <a:schemeClr val="bg1"/>
                </a:solidFill>
              </a:rPr>
              <a:t>  "properties": { </a:t>
            </a:r>
          </a:p>
          <a:p>
            <a:pPr lvl="0">
              <a:defRPr/>
            </a:pPr>
            <a:r>
              <a:rPr lang="en-US" dirty="0">
                <a:solidFill>
                  <a:schemeClr val="bg1"/>
                </a:solidFill>
              </a:rPr>
              <a:t>    "</a:t>
            </a:r>
            <a:r>
              <a:rPr lang="en-US" dirty="0" err="1">
                <a:solidFill>
                  <a:schemeClr val="bg1"/>
                </a:solidFill>
              </a:rPr>
              <a:t>startIpAddress</a:t>
            </a:r>
            <a:r>
              <a:rPr lang="en-US" dirty="0">
                <a:solidFill>
                  <a:schemeClr val="bg1"/>
                </a:solidFill>
              </a:rPr>
              <a:t>": "0.0.0.3", </a:t>
            </a:r>
          </a:p>
          <a:p>
            <a:pPr lvl="0">
              <a:defRPr/>
            </a:pPr>
            <a:r>
              <a:rPr lang="en-US" dirty="0">
                <a:solidFill>
                  <a:schemeClr val="bg1"/>
                </a:solidFill>
              </a:rPr>
              <a:t>    "</a:t>
            </a:r>
            <a:r>
              <a:rPr lang="en-US" dirty="0" err="1">
                <a:solidFill>
                  <a:schemeClr val="bg1"/>
                </a:solidFill>
              </a:rPr>
              <a:t>endIpAddress</a:t>
            </a:r>
            <a:r>
              <a:rPr lang="en-US" dirty="0">
                <a:solidFill>
                  <a:schemeClr val="bg1"/>
                </a:solidFill>
              </a:rPr>
              <a:t>": "0.0.0.3" </a:t>
            </a:r>
          </a:p>
          <a:p>
            <a:pPr lvl="0">
              <a:defRPr/>
            </a:pPr>
            <a:r>
              <a:rPr lang="en-US" dirty="0">
                <a:solidFill>
                  <a:schemeClr val="bg1"/>
                </a:solidFill>
              </a:rPr>
              <a:t>  } </a:t>
            </a:r>
          </a:p>
          <a:p>
            <a:pPr lvl="0">
              <a:defRPr/>
            </a:pPr>
            <a:r>
              <a:rPr lang="en-US" dirty="0">
                <a:solidFill>
                  <a:schemeClr val="bg1"/>
                </a:solidFill>
              </a:rPr>
              <a:t>}</a:t>
            </a:r>
          </a:p>
          <a:p>
            <a:pPr lvl="0">
              <a:defRPr/>
            </a:pP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r>
              <a:rPr lang="en-US" dirty="0">
                <a:solidFill>
                  <a:schemeClr val="bg1"/>
                </a:solidFill>
              </a:rPr>
              <a:t>DELETE https://management.azure.com/subscriptions/{subscriptionId}/resourceGroups/{resourceGroupName}/providers/Microsoft.Sql/servers/{serverName}/firewallRules/{firewallRuleName}?api-version=2014-04-01</a:t>
            </a:r>
            <a:endParaRPr kumimoji="0" lang="en-US" sz="1400" b="0" i="0" u="none" strike="noStrike" kern="1200" cap="none" spc="0" normalizeH="0" baseline="0" noProof="0" dirty="0">
              <a:ln>
                <a:noFill/>
              </a:ln>
              <a:solidFill>
                <a:schemeClr val="bg1"/>
              </a:solidFill>
              <a:effectLst/>
              <a:uLnTx/>
              <a:uFillTx/>
              <a:latin typeface="Consolas" panose="020B0609020204030204" pitchFamily="49" charset="0"/>
              <a:ea typeface="+mn-ea"/>
              <a:cs typeface="+mn-cs"/>
            </a:endParaRPr>
          </a:p>
          <a:p>
            <a:pPr lvl="0">
              <a:defRPr/>
            </a:pPr>
            <a:endParaRPr lang="en-US" dirty="0">
              <a:solidFill>
                <a:schemeClr val="bg1"/>
              </a:solidFill>
            </a:endParaRPr>
          </a:p>
          <a:p>
            <a:pPr lvl="0">
              <a:defRPr/>
            </a:pPr>
            <a:r>
              <a:rPr lang="en-US" dirty="0">
                <a:solidFill>
                  <a:schemeClr val="bg1"/>
                </a:solidFill>
              </a:rPr>
              <a:t>GET https://management.azure.com/subscriptions/{subscriptionId}/resourceGroups/{resourceGroupName}/providers/Microsoft.Sql/servers/{serverName}/firewallRules/{firewallRuleName}?api-version=2014-04-01</a:t>
            </a:r>
          </a:p>
        </p:txBody>
      </p:sp>
    </p:spTree>
    <p:extLst>
      <p:ext uri="{BB962C8B-B14F-4D97-AF65-F5344CB8AC3E}">
        <p14:creationId xmlns:p14="http://schemas.microsoft.com/office/powerpoint/2010/main" val="21400419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3AF4055-C13F-4A26-92C3-1AF0AA196F31}"/>
              </a:ext>
            </a:extLst>
          </p:cNvPr>
          <p:cNvSpPr>
            <a:spLocks noGrp="1"/>
          </p:cNvSpPr>
          <p:nvPr>
            <p:ph type="body" sz="quarter" idx="10"/>
          </p:nvPr>
        </p:nvSpPr>
        <p:spPr>
          <a:xfrm>
            <a:off x="426424" y="1120573"/>
            <a:ext cx="11339774" cy="2564228"/>
          </a:xfrm>
        </p:spPr>
        <p:txBody>
          <a:bodyPr/>
          <a:lstStyle/>
          <a:p>
            <a:pPr lvl="0"/>
            <a:r>
              <a:rPr lang="en-US" dirty="0">
                <a:solidFill>
                  <a:schemeClr val="accent5"/>
                </a:solidFill>
              </a:rPr>
              <a:t>Windows PowerShell Azure cmdlets</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New-</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buClr>
                <a:srgbClr val="0078D7"/>
              </a:buClr>
            </a:pPr>
            <a:r>
              <a:rPr lang="en-US" dirty="0">
                <a:solidFill>
                  <a:schemeClr val="bg1"/>
                </a:solidFill>
                <a:latin typeface="Consolas" panose="020B0609020204030204" pitchFamily="49" charset="0"/>
                <a:cs typeface="Segoe UI Semilight" panose="020B0402040204020203" pitchFamily="34" charset="0"/>
              </a:rPr>
              <a:t>Get-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p>
          <a:p>
            <a:pPr lvl="1" defTabSz="914367">
              <a:spcAft>
                <a:spcPts val="1200"/>
              </a:spcAft>
              <a:buClr>
                <a:srgbClr val="0078D7"/>
              </a:buClr>
            </a:pPr>
            <a:r>
              <a:rPr lang="en-US" dirty="0">
                <a:solidFill>
                  <a:schemeClr val="bg1"/>
                </a:solidFill>
                <a:latin typeface="Consolas" panose="020B0609020204030204" pitchFamily="49" charset="0"/>
                <a:cs typeface="Segoe UI Semilight" panose="020B0402040204020203" pitchFamily="34" charset="0"/>
              </a:rPr>
              <a:t>Set-</a:t>
            </a:r>
            <a:r>
              <a:rPr lang="en-US" dirty="0" err="1">
                <a:solidFill>
                  <a:schemeClr val="bg1"/>
                </a:solidFill>
                <a:latin typeface="Consolas" panose="020B0609020204030204" pitchFamily="49" charset="0"/>
                <a:cs typeface="Segoe UI Semilight" panose="020B0402040204020203" pitchFamily="34" charset="0"/>
              </a:rPr>
              <a:t>AzureRmSqlServerFirewallRule</a:t>
            </a:r>
            <a:r>
              <a:rPr lang="en-US" dirty="0">
                <a:solidFill>
                  <a:schemeClr val="bg1"/>
                </a:solidFill>
                <a:latin typeface="Consolas" panose="020B0609020204030204" pitchFamily="49" charset="0"/>
                <a:cs typeface="Segoe UI Semilight" panose="020B0402040204020203" pitchFamily="34" charset="0"/>
              </a:rPr>
              <a:t> </a:t>
            </a:r>
            <a:endParaRPr lang="en-US" sz="1600" dirty="0">
              <a:solidFill>
                <a:schemeClr val="bg1"/>
              </a:solidFill>
              <a:latin typeface="Segoe UI"/>
            </a:endParaRPr>
          </a:p>
          <a:p>
            <a:pPr lvl="0"/>
            <a:r>
              <a:rPr lang="en-US" dirty="0">
                <a:solidFill>
                  <a:schemeClr val="accent5"/>
                </a:solidFill>
              </a:rPr>
              <a:t>Transact SQL</a:t>
            </a:r>
          </a:p>
          <a:p>
            <a:pPr lvl="1" defTabSz="914367">
              <a:buClr>
                <a:srgbClr val="0078D7"/>
              </a:buClr>
            </a:pPr>
            <a:r>
              <a:rPr lang="en-US" dirty="0" err="1">
                <a:solidFill>
                  <a:schemeClr val="bg1"/>
                </a:solidFill>
                <a:latin typeface="Consolas" panose="020B0609020204030204" pitchFamily="49" charset="0"/>
                <a:cs typeface="Segoe UI Semilight" panose="020B0402040204020203" pitchFamily="34" charset="0"/>
              </a:rPr>
              <a:t>sp_set_firewall_rule</a:t>
            </a:r>
            <a:endParaRPr lang="en-US" dirty="0">
              <a:solidFill>
                <a:schemeClr val="bg1"/>
              </a:solidFill>
              <a:latin typeface="Consolas" panose="020B0609020204030204" pitchFamily="49" charset="0"/>
              <a:cs typeface="Segoe UI Semilight" panose="020B0402040204020203" pitchFamily="34" charset="0"/>
            </a:endParaRPr>
          </a:p>
          <a:p>
            <a:pPr lvl="1" defTabSz="914367">
              <a:spcBef>
                <a:spcPts val="600"/>
              </a:spcBef>
              <a:buClr>
                <a:srgbClr val="0078D7"/>
              </a:buClr>
            </a:pPr>
            <a:r>
              <a:rPr lang="en-US" dirty="0" err="1">
                <a:solidFill>
                  <a:schemeClr val="bg1"/>
                </a:solidFill>
                <a:latin typeface="Consolas" panose="020B0609020204030204" pitchFamily="49" charset="0"/>
                <a:cs typeface="Segoe UI Semilight" panose="020B0402040204020203" pitchFamily="34" charset="0"/>
              </a:rPr>
              <a:t>sp_delete_firewall_rule</a:t>
            </a:r>
            <a:endParaRPr lang="en-US" dirty="0">
              <a:solidFill>
                <a:schemeClr val="bg1"/>
              </a:solidFill>
              <a:latin typeface="Consolas" panose="020B0609020204030204" pitchFamily="49" charset="0"/>
              <a:cs typeface="Segoe UI Semilight" panose="020B0402040204020203" pitchFamily="34" charset="0"/>
            </a:endParaRPr>
          </a:p>
        </p:txBody>
      </p:sp>
      <p:sp>
        <p:nvSpPr>
          <p:cNvPr id="8" name="Title 7">
            <a:extLst>
              <a:ext uri="{FF2B5EF4-FFF2-40B4-BE49-F238E27FC236}">
                <a16:creationId xmlns:a16="http://schemas.microsoft.com/office/drawing/2014/main" id="{466B7F0A-CE11-494B-9463-A12043B14B11}"/>
              </a:ext>
            </a:extLst>
          </p:cNvPr>
          <p:cNvSpPr>
            <a:spLocks noGrp="1"/>
          </p:cNvSpPr>
          <p:nvPr>
            <p:ph type="title"/>
          </p:nvPr>
        </p:nvSpPr>
        <p:spPr/>
        <p:txBody>
          <a:bodyPr/>
          <a:lstStyle/>
          <a:p>
            <a:r>
              <a:rPr lang="en-US" dirty="0">
                <a:solidFill>
                  <a:schemeClr val="bg1"/>
                </a:solidFill>
              </a:rPr>
              <a:t>Firewall configuration using PowerShell/T-SQL</a:t>
            </a:r>
          </a:p>
        </p:txBody>
      </p:sp>
      <p:sp>
        <p:nvSpPr>
          <p:cNvPr id="14" name="Text Placeholder 2">
            <a:extLst>
              <a:ext uri="{FF2B5EF4-FFF2-40B4-BE49-F238E27FC236}">
                <a16:creationId xmlns:a16="http://schemas.microsoft.com/office/drawing/2014/main" id="{08CB4C10-7FFA-46E9-A3D3-C7D9E5437FDC}"/>
              </a:ext>
            </a:extLst>
          </p:cNvPr>
          <p:cNvSpPr txBox="1">
            <a:spLocks/>
          </p:cNvSpPr>
          <p:nvPr/>
        </p:nvSpPr>
        <p:spPr>
          <a:xfrm>
            <a:off x="5995125" y="1700352"/>
            <a:ext cx="5927634" cy="2985433"/>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0"/>
              </a:spcBef>
              <a:spcAft>
                <a:spcPts val="0"/>
              </a:spcAft>
              <a:buClrTx/>
              <a:buSzPct val="90000"/>
              <a:buFont typeface="Arial" pitchFamily="34" charset="0"/>
              <a:buNone/>
              <a:tabLst/>
              <a:defRPr sz="12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PS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PS C:\&gt; New-</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AzureRmSqlServerFirewallRule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ResourceGroupName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myResourceGroup</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servername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FirewallRuleName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AllowSome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StartIpAddress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EndIpAddress</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"0.0.0.0“</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endParaRPr kumimoji="0" lang="en-US" sz="1400" b="0" i="0" u="none" strike="noStrike" kern="0" cap="none" spc="0" normalizeH="0" baseline="0" noProof="0" dirty="0">
              <a:ln>
                <a:noFill/>
              </a:ln>
              <a:solidFill>
                <a:schemeClr val="bg1"/>
              </a:solidFill>
              <a:effectLst/>
              <a:uLnTx/>
              <a:uFillTx/>
              <a:latin typeface="Consolas" panose="020B0609020204030204" pitchFamily="49" charset="0"/>
            </a:endParaRP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T-SQL Allow external IP access to SQL DW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EXECUTE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sp_set_firewall_rule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@name = </a:t>
            </a:r>
            <a:r>
              <a:rPr kumimoji="0" lang="en-US" sz="1400" b="0" i="0" u="none" strike="noStrike" kern="0" cap="none" spc="0" normalizeH="0" baseline="0" noProof="0" dirty="0" err="1">
                <a:ln>
                  <a:noFill/>
                </a:ln>
                <a:solidFill>
                  <a:schemeClr val="bg1"/>
                </a:solidFill>
                <a:effectLst/>
                <a:uLnTx/>
                <a:uFillTx/>
                <a:latin typeface="Consolas" panose="020B0609020204030204" pitchFamily="49" charset="0"/>
              </a:rPr>
              <a:t>N'ContosoFirewallRule</a:t>
            </a:r>
            <a:r>
              <a:rPr kumimoji="0" lang="en-US" sz="1400" b="0" i="0" u="none" strike="noStrike" kern="0" cap="none" spc="0" normalizeH="0" baseline="0" noProof="0" dirty="0">
                <a:ln>
                  <a:noFill/>
                </a:ln>
                <a:solidFill>
                  <a:schemeClr val="bg1"/>
                </a:solidFill>
                <a:effectLst/>
                <a:uLnTx/>
                <a:uFillTx/>
                <a:latin typeface="Consolas" panose="020B0609020204030204" pitchFamily="49" charset="0"/>
              </a:rPr>
              <a:t>’, 	@start_ip_address = '192.168.1.1’, 	@end_ip_address = '192.168.1.10'</a:t>
            </a:r>
          </a:p>
        </p:txBody>
      </p:sp>
    </p:spTree>
    <p:extLst>
      <p:ext uri="{BB962C8B-B14F-4D97-AF65-F5344CB8AC3E}">
        <p14:creationId xmlns:p14="http://schemas.microsoft.com/office/powerpoint/2010/main" val="14005206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buSzPct val="100000"/>
            </a:pPr>
            <a:r>
              <a:rPr lang="en-US" sz="1600" dirty="0">
                <a:solidFill>
                  <a:schemeClr val="bg1"/>
                </a:solidFill>
                <a:latin typeface="+mn-lt"/>
              </a:rPr>
              <a:t>Creating a workspace with a Managed workspace </a:t>
            </a:r>
            <a:r>
              <a:rPr lang="en-US" sz="1600" dirty="0" err="1">
                <a:solidFill>
                  <a:schemeClr val="bg1"/>
                </a:solidFill>
                <a:latin typeface="+mn-lt"/>
              </a:rPr>
              <a:t>VNet</a:t>
            </a:r>
            <a:r>
              <a:rPr lang="en-US" sz="1600" dirty="0">
                <a:solidFill>
                  <a:schemeClr val="bg1"/>
                </a:solidFill>
                <a:latin typeface="+mn-lt"/>
              </a:rPr>
              <a:t> associated with it ensures that user’s workspace is network isolated from other workspaces. The </a:t>
            </a:r>
            <a:r>
              <a:rPr lang="en-US" sz="1600" dirty="0" err="1">
                <a:solidFill>
                  <a:schemeClr val="bg1"/>
                </a:solidFill>
                <a:latin typeface="+mn-lt"/>
              </a:rPr>
              <a:t>VNet</a:t>
            </a:r>
            <a:r>
              <a:rPr lang="en-US" sz="1600" dirty="0">
                <a:solidFill>
                  <a:schemeClr val="bg1"/>
                </a:solidFill>
                <a:latin typeface="+mn-lt"/>
              </a:rPr>
              <a:t> associated with your workspace is managed by Azure Synapse. This </a:t>
            </a:r>
            <a:r>
              <a:rPr lang="en-US" sz="1600" dirty="0" err="1">
                <a:solidFill>
                  <a:schemeClr val="bg1"/>
                </a:solidFill>
                <a:latin typeface="+mn-lt"/>
              </a:rPr>
              <a:t>VNet</a:t>
            </a:r>
            <a:r>
              <a:rPr lang="en-US" sz="1600" dirty="0">
                <a:solidFill>
                  <a:schemeClr val="bg1"/>
                </a:solidFill>
                <a:latin typeface="+mn-lt"/>
              </a:rPr>
              <a:t> is called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With a Managed workspace customers can offload the burden of managing the </a:t>
            </a:r>
            <a:r>
              <a:rPr lang="en-US" sz="1600" dirty="0" err="1">
                <a:solidFill>
                  <a:schemeClr val="bg1"/>
                </a:solidFill>
                <a:latin typeface="+mn-lt"/>
              </a:rPr>
              <a:t>VNet</a:t>
            </a:r>
            <a:r>
              <a:rPr lang="en-US" sz="1600" dirty="0">
                <a:solidFill>
                  <a:schemeClr val="bg1"/>
                </a:solidFill>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have to configure inbound NSG rules on their own </a:t>
            </a:r>
            <a:r>
              <a:rPr lang="en-US" sz="1600" dirty="0" err="1">
                <a:solidFill>
                  <a:schemeClr val="bg1"/>
                </a:solidFill>
                <a:latin typeface="+mn-lt"/>
              </a:rPr>
              <a:t>VNets</a:t>
            </a:r>
            <a:r>
              <a:rPr lang="en-US" sz="1600" dirty="0">
                <a:solidFill>
                  <a:schemeClr val="bg1"/>
                </a:solidFill>
                <a:latin typeface="+mn-lt"/>
              </a:rPr>
              <a:t> to allow Azure Synapse management traffic to enter their </a:t>
            </a:r>
            <a:r>
              <a:rPr lang="en-US" sz="1600" dirty="0" err="1">
                <a:solidFill>
                  <a:schemeClr val="bg1"/>
                </a:solidFill>
                <a:latin typeface="+mn-lt"/>
              </a:rPr>
              <a:t>VNet</a:t>
            </a:r>
            <a:r>
              <a:rPr lang="en-US" sz="1600" dirty="0">
                <a:solidFill>
                  <a:schemeClr val="bg1"/>
                </a:solidFill>
                <a:latin typeface="+mn-lt"/>
              </a:rPr>
              <a:t>.</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dirty="0">
                <a:solidFill>
                  <a:schemeClr val="bg1"/>
                </a:solidFill>
                <a:latin typeface="+mn-lt"/>
              </a:rPr>
              <a:t>Managed workspace </a:t>
            </a:r>
            <a:r>
              <a:rPr lang="en-US" sz="1600" dirty="0" err="1">
                <a:solidFill>
                  <a:schemeClr val="bg1"/>
                </a:solidFill>
                <a:latin typeface="+mn-lt"/>
              </a:rPr>
              <a:t>VNet</a:t>
            </a:r>
            <a:r>
              <a:rPr lang="en-US" sz="1600" dirty="0">
                <a:solidFill>
                  <a:schemeClr val="bg1"/>
                </a:solidFill>
                <a:latin typeface="+mn-lt"/>
              </a:rPr>
              <a:t> along with Managed private endpoints protects against data exfiltration. </a:t>
            </a:r>
          </a:p>
          <a:p>
            <a:pPr>
              <a:spcBef>
                <a:spcPts val="1248"/>
              </a:spcBef>
              <a:buClr>
                <a:schemeClr val="tx1"/>
              </a:buClr>
            </a:pPr>
            <a:endParaRPr lang="en-US" dirty="0">
              <a:solidFill>
                <a:srgbClr val="0078D7"/>
              </a:solidFill>
            </a:endParaRPr>
          </a:p>
          <a:p>
            <a:pPr marL="0" indent="0">
              <a:spcBef>
                <a:spcPts val="1248"/>
              </a:spcBef>
              <a:buClr>
                <a:schemeClr val="tx1"/>
              </a:buClr>
              <a:buNone/>
            </a:pPr>
            <a:endParaRPr lang="en-US" sz="1600" dirty="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Managed </a:t>
            </a:r>
            <a:r>
              <a:rPr lang="en-US" dirty="0" err="1">
                <a:solidFill>
                  <a:schemeClr val="bg1"/>
                </a:solidFill>
              </a:rPr>
              <a:t>VNet</a:t>
            </a:r>
            <a:endParaRPr lang="en-US" dirty="0">
              <a:solidFill>
                <a:schemeClr val="bg1"/>
              </a:solidFill>
            </a:endParaRP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186082"/>
          </a:xfrm>
        </p:spPr>
        <p:txBody>
          <a:bodyPr vert="horz" wrap="square" lIns="0" tIns="0" rIns="0" bIns="0" rtlCol="0" anchor="t">
            <a:spAutoFit/>
          </a:bodyPr>
          <a:lstStyle/>
          <a:p>
            <a:pPr marL="0" indent="0">
              <a:spcBef>
                <a:spcPts val="1248"/>
              </a:spcBef>
              <a:buClr>
                <a:schemeClr val="tx1"/>
              </a:buClr>
              <a:buNone/>
            </a:pPr>
            <a:r>
              <a:rPr lang="en-US" dirty="0">
                <a:solidFill>
                  <a:schemeClr val="accent5"/>
                </a:solidFill>
              </a:rPr>
              <a:t>Overview</a:t>
            </a:r>
          </a:p>
          <a:p>
            <a:pPr>
              <a:spcBef>
                <a:spcPts val="1248"/>
              </a:spcBef>
              <a:buClr>
                <a:schemeClr val="tx1"/>
              </a:buClr>
            </a:pPr>
            <a:r>
              <a:rPr lang="en-US" sz="1600" dirty="0">
                <a:solidFill>
                  <a:schemeClr val="bg1"/>
                </a:solidFill>
                <a:latin typeface="+mn-lt"/>
              </a:rPr>
              <a:t>During Azure Synapse workspace creation, user can choose to associate it to a managed </a:t>
            </a:r>
            <a:r>
              <a:rPr lang="en-US" sz="1600" dirty="0" err="1">
                <a:solidFill>
                  <a:schemeClr val="bg1"/>
                </a:solidFill>
                <a:latin typeface="+mn-lt"/>
              </a:rPr>
              <a:t>VNet</a:t>
            </a:r>
            <a:r>
              <a:rPr lang="en-US" sz="1600" dirty="0">
                <a:solidFill>
                  <a:schemeClr val="bg1"/>
                </a:solidFill>
                <a:latin typeface="+mn-lt"/>
              </a:rPr>
              <a:t>. User cannot change this workspace configuration after the workspace is created. </a:t>
            </a:r>
          </a:p>
          <a:p>
            <a:pPr>
              <a:spcBef>
                <a:spcPts val="1248"/>
              </a:spcBef>
              <a:buClr>
                <a:schemeClr val="tx1"/>
              </a:buClr>
            </a:pPr>
            <a:r>
              <a:rPr lang="en-US" sz="1600" dirty="0">
                <a:solidFill>
                  <a:schemeClr val="bg1"/>
                </a:solidFill>
                <a:latin typeface="+mn-lt"/>
              </a:rPr>
              <a:t>User cannot reconfigure a workspace that does not have a Managed workspace </a:t>
            </a:r>
            <a:r>
              <a:rPr lang="en-US" sz="1600" dirty="0" err="1">
                <a:solidFill>
                  <a:schemeClr val="bg1"/>
                </a:solidFill>
                <a:latin typeface="+mn-lt"/>
              </a:rPr>
              <a:t>VNet</a:t>
            </a:r>
            <a:r>
              <a:rPr lang="en-US" sz="1600" dirty="0">
                <a:solidFill>
                  <a:schemeClr val="bg1"/>
                </a:solidFill>
                <a:latin typeface="+mn-lt"/>
              </a:rPr>
              <a:t> associated with it and associate a </a:t>
            </a:r>
            <a:r>
              <a:rPr lang="en-US" sz="1600" dirty="0" err="1">
                <a:solidFill>
                  <a:schemeClr val="bg1"/>
                </a:solidFill>
                <a:latin typeface="+mn-lt"/>
              </a:rPr>
              <a:t>VNet</a:t>
            </a:r>
            <a:r>
              <a:rPr lang="en-US" sz="1600" dirty="0">
                <a:solidFill>
                  <a:schemeClr val="bg1"/>
                </a:solidFill>
                <a:latin typeface="+mn-lt"/>
              </a:rPr>
              <a:t> to it.</a:t>
            </a:r>
          </a:p>
          <a:p>
            <a:pPr>
              <a:spcBef>
                <a:spcPts val="1248"/>
              </a:spcBef>
              <a:buClr>
                <a:schemeClr val="tx1"/>
              </a:buClr>
            </a:pPr>
            <a:r>
              <a:rPr lang="en-US" sz="1600" dirty="0">
                <a:solidFill>
                  <a:schemeClr val="bg1"/>
                </a:solidFill>
                <a:latin typeface="+mn-lt"/>
              </a:rPr>
              <a:t>Private links are supported only in Synapse workspaces that have a managed </a:t>
            </a:r>
            <a:r>
              <a:rPr lang="en-US" sz="1600" dirty="0" err="1">
                <a:solidFill>
                  <a:schemeClr val="bg1"/>
                </a:solidFill>
                <a:latin typeface="+mn-lt"/>
              </a:rPr>
              <a:t>VNet</a:t>
            </a:r>
            <a:r>
              <a:rPr lang="en-US" sz="1600" dirty="0">
                <a:solidFill>
                  <a:schemeClr val="bg1"/>
                </a:solidFill>
                <a:latin typeface="+mn-lt"/>
              </a:rPr>
              <a:t> associated to it.</a:t>
            </a:r>
            <a:endParaRPr lang="en-US" dirty="0">
              <a:solidFill>
                <a:srgbClr val="0078D7"/>
              </a:solidFill>
            </a:endParaRPr>
          </a:p>
          <a:p>
            <a:pPr marL="0" indent="0">
              <a:spcBef>
                <a:spcPts val="1248"/>
              </a:spcBef>
              <a:buClr>
                <a:schemeClr val="tx1"/>
              </a:buClr>
              <a:buNone/>
            </a:pPr>
            <a:endParaRPr lang="en-US" sz="1600" dirty="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Data Exfiltration</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13926" y="1156648"/>
            <a:ext cx="8686007" cy="1221745"/>
          </a:xfrm>
        </p:spPr>
        <p:txBody>
          <a:bodyPr vert="horz" wrap="square" lIns="0" tIns="0" rIns="0" bIns="0" rtlCol="0" anchor="t">
            <a:spAutoFit/>
          </a:bodyPr>
          <a:lstStyle/>
          <a:p>
            <a:pPr marL="0" indent="0">
              <a:spcBef>
                <a:spcPts val="1248"/>
              </a:spcBef>
              <a:buClr>
                <a:schemeClr val="tx1"/>
              </a:buClr>
              <a:buNone/>
            </a:pPr>
            <a:r>
              <a:rPr lang="en-US" sz="1600" dirty="0">
                <a:solidFill>
                  <a:schemeClr val="bg1"/>
                </a:solidFill>
                <a:latin typeface="+mn-lt"/>
              </a:rPr>
              <a:t>Allow outbound data traffic over Synapse managed private endpoints to only approved tenants </a:t>
            </a:r>
          </a:p>
          <a:p>
            <a:pPr>
              <a:spcBef>
                <a:spcPts val="1248"/>
              </a:spcBef>
              <a:buClr>
                <a:schemeClr val="tx1"/>
              </a:buClr>
            </a:pPr>
            <a:endParaRPr lang="en-US" sz="1600" dirty="0">
              <a:solidFill>
                <a:schemeClr val="bg1"/>
              </a:solidFill>
              <a:latin typeface="+mn-lt"/>
            </a:endParaRPr>
          </a:p>
          <a:p>
            <a:pPr marL="0" indent="0">
              <a:spcBef>
                <a:spcPts val="1248"/>
              </a:spcBef>
              <a:buClr>
                <a:schemeClr val="tx1"/>
              </a:buClr>
              <a:buNone/>
            </a:pPr>
            <a:endParaRPr lang="en-US" sz="1400" dirty="0">
              <a:solidFill>
                <a:schemeClr val="bg1"/>
              </a:solidFill>
              <a:latin typeface="+mn-lt"/>
            </a:endParaRPr>
          </a:p>
        </p:txBody>
      </p:sp>
      <p:pic>
        <p:nvPicPr>
          <p:cNvPr id="12" name="Picture 11">
            <a:extLst>
              <a:ext uri="{FF2B5EF4-FFF2-40B4-BE49-F238E27FC236}">
                <a16:creationId xmlns:a16="http://schemas.microsoft.com/office/drawing/2014/main" id="{41A216F4-A3CB-4FF2-A1C1-A6C82B21FA8A}"/>
              </a:ext>
            </a:extLst>
          </p:cNvPr>
          <p:cNvPicPr>
            <a:picLocks noChangeAspect="1"/>
          </p:cNvPicPr>
          <p:nvPr/>
        </p:nvPicPr>
        <p:blipFill>
          <a:blip r:embed="rId3"/>
          <a:stretch>
            <a:fillRect/>
          </a:stretch>
        </p:blipFill>
        <p:spPr>
          <a:xfrm>
            <a:off x="7742697" y="1577727"/>
            <a:ext cx="3417723" cy="4804785"/>
          </a:xfrm>
          <a:prstGeom prst="rect">
            <a:avLst/>
          </a:prstGeom>
          <a:ln>
            <a:solidFill>
              <a:schemeClr val="tx1"/>
            </a:solidFill>
          </a:ln>
        </p:spPr>
      </p:pic>
      <p:pic>
        <p:nvPicPr>
          <p:cNvPr id="4" name="Picture 3">
            <a:extLst>
              <a:ext uri="{FF2B5EF4-FFF2-40B4-BE49-F238E27FC236}">
                <a16:creationId xmlns:a16="http://schemas.microsoft.com/office/drawing/2014/main" id="{79B00F59-2267-44C5-84A5-236646C8E2D0}"/>
              </a:ext>
            </a:extLst>
          </p:cNvPr>
          <p:cNvPicPr>
            <a:picLocks noChangeAspect="1"/>
          </p:cNvPicPr>
          <p:nvPr/>
        </p:nvPicPr>
        <p:blipFill>
          <a:blip r:embed="rId4"/>
          <a:stretch>
            <a:fillRect/>
          </a:stretch>
        </p:blipFill>
        <p:spPr>
          <a:xfrm>
            <a:off x="531179" y="1577727"/>
            <a:ext cx="6311014" cy="4804785"/>
          </a:xfrm>
          <a:prstGeom prst="rect">
            <a:avLst/>
          </a:prstGeom>
        </p:spPr>
      </p:pic>
    </p:spTree>
    <p:extLst>
      <p:ext uri="{BB962C8B-B14F-4D97-AF65-F5344CB8AC3E}">
        <p14:creationId xmlns:p14="http://schemas.microsoft.com/office/powerpoint/2010/main" val="29010638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dirty="0">
                <a:solidFill>
                  <a:schemeClr val="bg1"/>
                </a:solidFill>
              </a:rPr>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dirty="0">
                <a:solidFill>
                  <a:schemeClr val="accent5"/>
                </a:solidFill>
              </a:rPr>
              <a:t>Overview</a:t>
            </a:r>
          </a:p>
          <a:p>
            <a:pPr marL="0" indent="0">
              <a:spcBef>
                <a:spcPts val="1248"/>
              </a:spcBef>
              <a:buClr>
                <a:schemeClr val="tx1"/>
              </a:buClr>
              <a:buNone/>
            </a:pPr>
            <a:r>
              <a:rPr lang="en-US" sz="1600" dirty="0">
                <a:solidFill>
                  <a:schemeClr val="bg1"/>
                </a:solidFill>
                <a:latin typeface="+mn-lt"/>
              </a:rPr>
              <a:t>Managed private endpoints are private endpoints created in the Managed workspace </a:t>
            </a:r>
            <a:r>
              <a:rPr lang="en-US" sz="1600" dirty="0" err="1">
                <a:solidFill>
                  <a:schemeClr val="bg1"/>
                </a:solidFill>
                <a:latin typeface="+mn-lt"/>
              </a:rPr>
              <a:t>VNet</a:t>
            </a:r>
            <a:r>
              <a:rPr lang="en-US" sz="1600" dirty="0">
                <a:solidFill>
                  <a:schemeClr val="bg1"/>
                </a:solidFill>
                <a:latin typeface="+mn-lt"/>
              </a:rPr>
              <a:t> establishing a private link to Azure resources. Managed private endpoints are only supported in Azure Synapse workspaces with a Managed workspace </a:t>
            </a:r>
            <a:r>
              <a:rPr lang="en-US" sz="1600" dirty="0" err="1">
                <a:solidFill>
                  <a:schemeClr val="bg1"/>
                </a:solidFill>
                <a:latin typeface="+mn-lt"/>
              </a:rPr>
              <a:t>VNet</a:t>
            </a:r>
            <a:r>
              <a:rPr lang="en-US" sz="1600" dirty="0">
                <a:solidFill>
                  <a:schemeClr val="bg1"/>
                </a:solidFill>
                <a:latin typeface="+mn-lt"/>
              </a:rPr>
              <a:t>.</a:t>
            </a:r>
          </a:p>
          <a:p>
            <a:pPr>
              <a:spcBef>
                <a:spcPts val="1248"/>
              </a:spcBef>
              <a:buClr>
                <a:schemeClr val="tx1"/>
              </a:buClr>
            </a:pPr>
            <a:r>
              <a:rPr lang="en-US" dirty="0">
                <a:solidFill>
                  <a:schemeClr val="accent5"/>
                </a:solidFill>
              </a:rPr>
              <a:t>Benefits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enables customers to access Azure services and Azure hosted customer/partner services from their Azure </a:t>
            </a:r>
            <a:r>
              <a:rPr lang="en-US" sz="1600" dirty="0" err="1">
                <a:solidFill>
                  <a:schemeClr val="bg1"/>
                </a:solidFill>
                <a:latin typeface="+mn-lt"/>
              </a:rPr>
              <a:t>VNet</a:t>
            </a:r>
            <a:r>
              <a:rPr lang="en-US" sz="1600" dirty="0">
                <a:solidFill>
                  <a:schemeClr val="bg1"/>
                </a:solidFill>
                <a:latin typeface="+mn-lt"/>
              </a:rPr>
              <a:t> securely.</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With use of private link, traffic between customer’s </a:t>
            </a:r>
            <a:r>
              <a:rPr lang="en-US" sz="1600" dirty="0" err="1">
                <a:solidFill>
                  <a:schemeClr val="bg1"/>
                </a:solidFill>
                <a:latin typeface="+mn-lt"/>
              </a:rPr>
              <a:t>VNet</a:t>
            </a:r>
            <a:r>
              <a:rPr lang="en-US" sz="1600" dirty="0">
                <a:solidFill>
                  <a:schemeClr val="bg1"/>
                </a:solidFill>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 uses a private IP address from customer’s </a:t>
            </a:r>
            <a:r>
              <a:rPr lang="en-US" sz="1600" dirty="0" err="1">
                <a:solidFill>
                  <a:schemeClr val="bg1"/>
                </a:solidFill>
                <a:latin typeface="+mn-lt"/>
              </a:rPr>
              <a:t>VNet</a:t>
            </a:r>
            <a:r>
              <a:rPr lang="en-US" sz="1600" dirty="0">
                <a:solidFill>
                  <a:schemeClr val="bg1"/>
                </a:solidFill>
                <a:latin typeface="+mn-lt"/>
              </a:rPr>
              <a:t> to effectively bring the service into their </a:t>
            </a:r>
            <a:r>
              <a:rPr lang="en-US" sz="1600" dirty="0" err="1">
                <a:solidFill>
                  <a:schemeClr val="bg1"/>
                </a:solidFill>
                <a:latin typeface="+mn-lt"/>
              </a:rPr>
              <a:t>VNet</a:t>
            </a:r>
            <a:r>
              <a:rPr lang="en-US" sz="1600" dirty="0">
                <a:solidFill>
                  <a:schemeClr val="bg1"/>
                </a:solidFill>
                <a:latin typeface="+mn-lt"/>
              </a:rPr>
              <a:t>. </a:t>
            </a:r>
          </a:p>
          <a:p>
            <a:pPr marL="285750" indent="-285750">
              <a:spcBef>
                <a:spcPts val="1248"/>
              </a:spcBef>
              <a:buClr>
                <a:schemeClr val="tx1"/>
              </a:buClr>
              <a:buFont typeface="Arial" panose="020B0604020202020204" pitchFamily="34" charset="0"/>
              <a:buChar char="•"/>
            </a:pPr>
            <a:r>
              <a:rPr lang="en-US" sz="1600" dirty="0">
                <a:solidFill>
                  <a:schemeClr val="bg1"/>
                </a:solidFill>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B1E6-A56F-4262-B678-DDE8E5D8DCAE}"/>
              </a:ext>
            </a:extLst>
          </p:cNvPr>
          <p:cNvPicPr>
            <a:picLocks noChangeAspect="1"/>
          </p:cNvPicPr>
          <p:nvPr/>
        </p:nvPicPr>
        <p:blipFill rotWithShape="1">
          <a:blip r:embed="rId2"/>
          <a:srcRect l="6265" t="26136" r="23324" b="34243"/>
          <a:stretch/>
        </p:blipFill>
        <p:spPr>
          <a:xfrm>
            <a:off x="0" y="0"/>
            <a:ext cx="12192000" cy="6858000"/>
          </a:xfrm>
          <a:prstGeom prst="rect">
            <a:avLst/>
          </a:prstGeom>
        </p:spPr>
      </p:pic>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a:xfrm>
            <a:off x="339009" y="3132499"/>
            <a:ext cx="9401560" cy="984430"/>
          </a:xfrm>
        </p:spPr>
        <p:txBody>
          <a:bodyPr wrap="square" anchor="b">
            <a:normAutofit fontScale="90000"/>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659080" cy="752793"/>
          </a:xfrm>
        </p:spPr>
        <p:txBody>
          <a:bodyPr/>
          <a:lstStyle/>
          <a:p>
            <a:r>
              <a:rPr lang="en-US" dirty="0">
                <a:solidFill>
                  <a:schemeClr val="bg1"/>
                </a:solidFill>
              </a:rPr>
              <a:t>Private Endpoints for Synapse SQL (dedicated &amp; serverless)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398590" y="1212675"/>
            <a:ext cx="11332925" cy="791307"/>
          </a:xfrm>
        </p:spPr>
        <p:txBody>
          <a:bodyPr/>
          <a:lstStyle/>
          <a:p>
            <a:pPr marL="0" indent="0">
              <a:spcBef>
                <a:spcPts val="1248"/>
              </a:spcBef>
              <a:buClr>
                <a:schemeClr val="tx1"/>
              </a:buClr>
              <a:buNone/>
            </a:pPr>
            <a:r>
              <a:rPr lang="en-US" sz="1600" dirty="0">
                <a:solidFill>
                  <a:schemeClr val="bg1"/>
                </a:solidFill>
                <a:latin typeface="+mn-lt"/>
              </a:rPr>
              <a:t>Dedicated SQL pool and serverless SQL pool use multi-tenant infrastructure that is not deployed into the Managed workspace </a:t>
            </a:r>
            <a:r>
              <a:rPr lang="en-US" sz="1600" dirty="0" err="1">
                <a:solidFill>
                  <a:schemeClr val="bg1"/>
                </a:solidFill>
                <a:latin typeface="+mn-lt"/>
              </a:rPr>
              <a:t>VNet</a:t>
            </a:r>
            <a:r>
              <a:rPr lang="en-US" sz="1600" dirty="0">
                <a:solidFill>
                  <a:schemeClr val="bg1"/>
                </a:solidFill>
                <a:latin typeface="+mn-lt"/>
              </a:rPr>
              <a:t>.  Azure Synapse creates two managed private endpoints to dedicated SQL pool and serverless SQL pool in that workspace. Customers do not get charged for these two Managed private endpoints.</a:t>
            </a:r>
          </a:p>
        </p:txBody>
      </p:sp>
      <p:pic>
        <p:nvPicPr>
          <p:cNvPr id="8" name="Picture 7">
            <a:extLst>
              <a:ext uri="{FF2B5EF4-FFF2-40B4-BE49-F238E27FC236}">
                <a16:creationId xmlns:a16="http://schemas.microsoft.com/office/drawing/2014/main" id="{D1266134-5EC6-42A2-ADE8-5894D4EEC860}"/>
              </a:ext>
            </a:extLst>
          </p:cNvPr>
          <p:cNvPicPr>
            <a:picLocks noChangeAspect="1"/>
          </p:cNvPicPr>
          <p:nvPr/>
        </p:nvPicPr>
        <p:blipFill>
          <a:blip r:embed="rId3"/>
          <a:stretch>
            <a:fillRect/>
          </a:stretch>
        </p:blipFill>
        <p:spPr>
          <a:xfrm>
            <a:off x="2163211" y="2137206"/>
            <a:ext cx="7693557" cy="4616134"/>
          </a:xfrm>
          <a:prstGeom prst="rect">
            <a:avLst/>
          </a:prstGeom>
        </p:spPr>
      </p:pic>
    </p:spTree>
    <p:extLst>
      <p:ext uri="{BB962C8B-B14F-4D97-AF65-F5344CB8AC3E}">
        <p14:creationId xmlns:p14="http://schemas.microsoft.com/office/powerpoint/2010/main" val="35537177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in case of an incident</a:t>
            </a:r>
          </a:p>
        </p:txBody>
      </p:sp>
      <p:pic>
        <p:nvPicPr>
          <p:cNvPr id="3" name="Picture 2">
            <a:extLst>
              <a:ext uri="{FF2B5EF4-FFF2-40B4-BE49-F238E27FC236}">
                <a16:creationId xmlns:a16="http://schemas.microsoft.com/office/drawing/2014/main" id="{3A316B5A-C82E-46F3-9865-644DB11AFDA3}"/>
              </a:ext>
            </a:extLst>
          </p:cNvPr>
          <p:cNvPicPr>
            <a:picLocks noChangeAspect="1"/>
          </p:cNvPicPr>
          <p:nvPr/>
        </p:nvPicPr>
        <p:blipFill>
          <a:blip r:embed="rId3"/>
          <a:stretch>
            <a:fillRect/>
          </a:stretch>
        </p:blipFill>
        <p:spPr>
          <a:xfrm>
            <a:off x="1690687" y="1905000"/>
            <a:ext cx="8810625" cy="3048000"/>
          </a:xfrm>
          <a:prstGeom prst="rect">
            <a:avLst/>
          </a:prstGeom>
        </p:spPr>
      </p:pic>
    </p:spTree>
    <p:extLst>
      <p:ext uri="{BB962C8B-B14F-4D97-AF65-F5344CB8AC3E}">
        <p14:creationId xmlns:p14="http://schemas.microsoft.com/office/powerpoint/2010/main" val="380913327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87E61-648D-48E0-8054-BC346A39387F}"/>
              </a:ext>
            </a:extLst>
          </p:cNvPr>
          <p:cNvSpPr>
            <a:spLocks noGrp="1"/>
          </p:cNvSpPr>
          <p:nvPr>
            <p:ph type="title"/>
          </p:nvPr>
        </p:nvSpPr>
        <p:spPr/>
        <p:txBody>
          <a:bodyPr/>
          <a:lstStyle/>
          <a:p>
            <a:r>
              <a:rPr lang="en-US" dirty="0"/>
              <a:t>Private Endpoints Approval Workflow</a:t>
            </a:r>
          </a:p>
        </p:txBody>
      </p:sp>
      <p:pic>
        <p:nvPicPr>
          <p:cNvPr id="5" name="Picture 4">
            <a:extLst>
              <a:ext uri="{FF2B5EF4-FFF2-40B4-BE49-F238E27FC236}">
                <a16:creationId xmlns:a16="http://schemas.microsoft.com/office/drawing/2014/main" id="{BBFFE0EF-F832-42BA-AD53-B6AE66CAEC0C}"/>
              </a:ext>
            </a:extLst>
          </p:cNvPr>
          <p:cNvPicPr>
            <a:picLocks noChangeAspect="1"/>
          </p:cNvPicPr>
          <p:nvPr/>
        </p:nvPicPr>
        <p:blipFill>
          <a:blip r:embed="rId3"/>
          <a:stretch>
            <a:fillRect/>
          </a:stretch>
        </p:blipFill>
        <p:spPr>
          <a:xfrm>
            <a:off x="1333500" y="1905000"/>
            <a:ext cx="9525000" cy="3048000"/>
          </a:xfrm>
          <a:prstGeom prst="rect">
            <a:avLst/>
          </a:prstGeom>
        </p:spPr>
      </p:pic>
    </p:spTree>
    <p:extLst>
      <p:ext uri="{BB962C8B-B14F-4D97-AF65-F5344CB8AC3E}">
        <p14:creationId xmlns:p14="http://schemas.microsoft.com/office/powerpoint/2010/main" val="383783423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bg1"/>
                </a:solidFill>
                <a:latin typeface="Segoe UI Light" pitchFamily="34" charset="0"/>
              </a:rPr>
              <a:t>The private endpoint establishes a private link between your </a:t>
            </a:r>
          </a:p>
          <a:p>
            <a:r>
              <a:rPr lang="en-US" sz="1176" dirty="0">
                <a:solidFill>
                  <a:schemeClr val="bg1"/>
                </a:solidFill>
                <a:latin typeface="Segoe UI Light" pitchFamily="34" charset="0"/>
              </a:rPr>
              <a:t>Azure Synapse Analytics workspace and your data sources where traffic between your </a:t>
            </a:r>
            <a:r>
              <a:rPr lang="en-US" sz="1176" dirty="0" err="1">
                <a:solidFill>
                  <a:schemeClr val="bg1"/>
                </a:solidFill>
                <a:latin typeface="Segoe UI Light" pitchFamily="34" charset="0"/>
              </a:rPr>
              <a:t>VNet</a:t>
            </a:r>
            <a:r>
              <a:rPr lang="en-US" sz="1176" dirty="0">
                <a:solidFill>
                  <a:schemeClr val="bg1"/>
                </a:solidFill>
                <a:latin typeface="Segoe UI Light" pitchFamily="34" charset="0"/>
              </a:rPr>
              <a:t> and workspace traverses entirely over the Microsoft backbone network.</a:t>
            </a:r>
            <a:endParaRPr lang="en-US" sz="1372" dirty="0">
              <a:solidFill>
                <a:schemeClr val="bg1"/>
              </a:soli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solidFill>
                  <a:schemeClr val="bg1"/>
                </a:solidFill>
              </a:rPr>
              <a:t>Managed </a:t>
            </a:r>
            <a:r>
              <a:rPr lang="en-US" sz="3200" dirty="0" err="1">
                <a:solidFill>
                  <a:schemeClr val="bg1"/>
                </a:solidFill>
              </a:rPr>
              <a:t>VNets</a:t>
            </a:r>
            <a:r>
              <a:rPr lang="en-US" sz="3200" dirty="0">
                <a:solidFill>
                  <a:schemeClr val="bg1"/>
                </a:solidFill>
              </a:rPr>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bg1"/>
                </a:solidFill>
                <a:ea typeface="Segoe UI" pitchFamily="34" charset="0"/>
                <a:cs typeface="Segoe UI" pitchFamily="34" charset="0"/>
              </a:rPr>
              <a:t>Azure Storage, ADLS etc.) </a:t>
            </a: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bg1"/>
                </a:solidFill>
              </a:rPr>
              <a:t>The two Managed private endpoints to SQL pool and serverless SQL automatically created in Synapse when the Managed workspace </a:t>
            </a:r>
            <a:r>
              <a:rPr lang="en-US" sz="1176" dirty="0" err="1">
                <a:solidFill>
                  <a:schemeClr val="bg1"/>
                </a:solidFill>
              </a:rPr>
              <a:t>VNet</a:t>
            </a:r>
            <a:r>
              <a:rPr lang="en-US" sz="1176" dirty="0">
                <a:solidFill>
                  <a:schemeClr val="bg1"/>
                </a:solidFill>
              </a:rPr>
              <a:t> is deployed. </a:t>
            </a:r>
          </a:p>
          <a:p>
            <a:endParaRPr lang="en-US" sz="1176" dirty="0">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bg1"/>
                </a:solidFill>
                <a:ea typeface="Segoe UI" pitchFamily="34" charset="0"/>
                <a:cs typeface="Segoe UI" pitchFamily="34" charset="0"/>
              </a:rPr>
              <a:t>On-Premises </a:t>
            </a:r>
            <a:r>
              <a:rPr lang="en-US" sz="1961" b="1" dirty="0" err="1">
                <a:solidFill>
                  <a:schemeClr val="bg1"/>
                </a:solidFill>
                <a:ea typeface="Segoe UI" pitchFamily="34" charset="0"/>
                <a:cs typeface="Segoe UI" pitchFamily="34" charset="0"/>
              </a:rPr>
              <a:t>VNet</a:t>
            </a:r>
            <a:endParaRPr lang="en-US" sz="1961" b="1" dirty="0">
              <a:solidFill>
                <a:schemeClr val="bg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solidFill>
                  <a:schemeClr val="bg1"/>
                </a:solidFill>
              </a:rPr>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solidFill>
                  <a:schemeClr val="bg1"/>
                </a:solidFill>
              </a:rPr>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solidFill>
                  <a:schemeClr val="bg1"/>
                </a:solidFill>
              </a:rPr>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9"/>
          <a:stretch>
            <a:fillRect/>
          </a:stretch>
        </p:blipFill>
        <p:spPr>
          <a:xfrm>
            <a:off x="4588306" y="1774583"/>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6740" y="248096"/>
            <a:ext cx="11018520" cy="553998"/>
          </a:xfrm>
        </p:spPr>
        <p:txBody>
          <a:bodyPr/>
          <a:lstStyle/>
          <a:p>
            <a:r>
              <a:rPr lang="en-US" b="1" dirty="0">
                <a:solidFill>
                  <a:schemeClr val="bg1"/>
                </a:solidFill>
              </a:rPr>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bg1"/>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bg1"/>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bg1"/>
                  </a:solidFill>
                  <a:ea typeface="Segoe UI" pitchFamily="34" charset="0"/>
                  <a:cs typeface="Segoe UI" pitchFamily="34" charset="0"/>
                </a:rPr>
                <a:t>(e.g. Cosmos DB, Azure Storage etc.) </a:t>
              </a: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Workspace </a:t>
            </a:r>
          </a:p>
          <a:p>
            <a:pPr algn="ctr" defTabSz="914102" fontAlgn="base">
              <a:spcBef>
                <a:spcPct val="0"/>
              </a:spcBef>
              <a:spcAft>
                <a:spcPct val="0"/>
              </a:spcAft>
            </a:pPr>
            <a:r>
              <a:rPr lang="en-US" sz="1176">
                <a:solidFill>
                  <a:schemeClr val="tx1"/>
                </a:solidFill>
                <a:cs typeface="Segoe UI" pitchFamily="34" charset="0"/>
              </a:rPr>
              <a:t>SQL Pool </a:t>
            </a:r>
          </a:p>
          <a:p>
            <a:pPr algn="ctr" defTabSz="914102" fontAlgn="base">
              <a:spcBef>
                <a:spcPct val="0"/>
              </a:spcBef>
              <a:spcAft>
                <a:spcPct val="0"/>
              </a:spcAft>
            </a:pPr>
            <a:r>
              <a:rPr lang="en-US" sz="1176">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Data Factory</a:t>
            </a:r>
          </a:p>
          <a:p>
            <a:pPr algn="ctr" defTabSz="914102" fontAlgn="base">
              <a:spcBef>
                <a:spcPct val="0"/>
              </a:spcBef>
              <a:spcAft>
                <a:spcPct val="0"/>
              </a:spcAft>
            </a:pPr>
            <a:r>
              <a:rPr lang="en-US" sz="1029">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Storage</a:t>
            </a:r>
          </a:p>
          <a:p>
            <a:pPr algn="ctr" defTabSz="914102" fontAlgn="base">
              <a:spcBef>
                <a:spcPct val="0"/>
              </a:spcBef>
              <a:spcAft>
                <a:spcPct val="0"/>
              </a:spcAft>
            </a:pPr>
            <a:r>
              <a:rPr lang="en-US" sz="1029">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Azure </a:t>
            </a:r>
            <a:r>
              <a:rPr lang="en-US" sz="1029" b="1" err="1">
                <a:solidFill>
                  <a:schemeClr val="bg1"/>
                </a:solidFill>
                <a:cs typeface="Segoe UI" pitchFamily="34" charset="0"/>
              </a:rPr>
              <a:t>ServiceBus</a:t>
            </a:r>
            <a:endParaRPr lang="en-US" sz="1029" b="1">
              <a:solidFill>
                <a:schemeClr val="bg1"/>
              </a:solidFill>
              <a:cs typeface="Segoe UI" pitchFamily="34" charset="0"/>
            </a:endParaRPr>
          </a:p>
          <a:p>
            <a:pPr algn="ctr" defTabSz="914102" fontAlgn="base">
              <a:spcBef>
                <a:spcPct val="0"/>
              </a:spcBef>
              <a:spcAft>
                <a:spcPct val="0"/>
              </a:spcAft>
            </a:pPr>
            <a:r>
              <a:rPr lang="en-US" sz="1029">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(on-premises)</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solidFill>
                    <a:schemeClr val="bg1"/>
                  </a:solidFill>
                </a:rPr>
                <a:t>Supports up to 4 nodes for high availability and scalability</a:t>
              </a:r>
            </a:p>
            <a:p>
              <a:pPr algn="l"/>
              <a:endParaRPr lang="en-US" sz="1372" dirty="0">
                <a:solidFill>
                  <a:schemeClr val="bg1"/>
                </a:soli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Azure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a:solidFill>
                  <a:schemeClr val="bg1"/>
                </a:solidFill>
                <a:cs typeface="Segoe UI" pitchFamily="34" charset="0"/>
              </a:rPr>
              <a:t>Self-Hosted </a:t>
            </a:r>
          </a:p>
          <a:p>
            <a:pPr algn="ctr" defTabSz="914102" fontAlgn="base">
              <a:spcBef>
                <a:spcPct val="0"/>
              </a:spcBef>
              <a:spcAft>
                <a:spcPct val="0"/>
              </a:spcAft>
            </a:pPr>
            <a:r>
              <a:rPr lang="en-US" sz="1029">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bg1"/>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solidFill>
                  <a:schemeClr val="bg1"/>
                </a:solidFill>
              </a:rPr>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solidFill>
                  <a:schemeClr val="bg1"/>
                </a:solidFill>
              </a:rPr>
              <a:t>Allowing only specific public Azure endpoints</a:t>
            </a:r>
          </a:p>
          <a:p>
            <a:pPr marL="0" indent="0">
              <a:buNone/>
            </a:pPr>
            <a:r>
              <a:rPr lang="en-US" dirty="0">
                <a:solidFill>
                  <a:schemeClr val="bg1"/>
                </a:solidFill>
              </a:rPr>
              <a:t>Allowing only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6112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333815"/>
          </a:xfrm>
        </p:spPr>
        <p:txBody>
          <a:bodyPr/>
          <a:lstStyle/>
          <a:p>
            <a:pPr lvl="0"/>
            <a:r>
              <a:rPr lang="en-US" dirty="0">
                <a:solidFill>
                  <a:schemeClr val="accent5"/>
                </a:solidFill>
              </a:rPr>
              <a:t>Overview</a:t>
            </a:r>
          </a:p>
          <a:p>
            <a:pPr lvl="0">
              <a:spcBef>
                <a:spcPts val="600"/>
              </a:spcBef>
            </a:pPr>
            <a:r>
              <a:rPr lang="en-US" sz="1600" dirty="0">
                <a:solidFill>
                  <a:schemeClr val="bg1"/>
                </a:solidFill>
                <a:latin typeface="Segoe UI"/>
              </a:rPr>
              <a:t>Manage user identities in one location.</a:t>
            </a:r>
          </a:p>
          <a:p>
            <a:pPr lvl="0">
              <a:spcBef>
                <a:spcPts val="600"/>
              </a:spcBef>
              <a:spcAft>
                <a:spcPts val="1200"/>
              </a:spcAft>
            </a:pPr>
            <a:r>
              <a:rPr lang="en-US" sz="1600" dirty="0">
                <a:solidFill>
                  <a:schemeClr val="bg1"/>
                </a:solidFill>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solidFill>
                <a:schemeClr val="bg1"/>
              </a:solidFill>
              <a:latin typeface="Segoe UI"/>
            </a:endParaRPr>
          </a:p>
          <a:p>
            <a:pPr lvl="0"/>
            <a:r>
              <a:rPr lang="en-US" dirty="0">
                <a:solidFill>
                  <a:schemeClr val="accent5"/>
                </a:solidFill>
              </a:rPr>
              <a:t>Benefits</a:t>
            </a:r>
          </a:p>
          <a:p>
            <a:pPr>
              <a:spcBef>
                <a:spcPts val="600"/>
              </a:spcBef>
            </a:pPr>
            <a:r>
              <a:rPr lang="en-US" sz="1600" dirty="0">
                <a:solidFill>
                  <a:schemeClr val="bg1"/>
                </a:solidFill>
                <a:latin typeface="Segoe UI"/>
              </a:rPr>
              <a:t>Enables management of database permissions by using external Azure Active Directory groups</a:t>
            </a:r>
          </a:p>
          <a:p>
            <a:pPr lvl="0">
              <a:spcBef>
                <a:spcPts val="600"/>
              </a:spcBef>
            </a:pPr>
            <a:r>
              <a:rPr lang="en-US" sz="1600" dirty="0">
                <a:solidFill>
                  <a:schemeClr val="bg1"/>
                </a:solidFill>
                <a:latin typeface="Segoe UI"/>
              </a:rPr>
              <a:t>Allows password rotation in a single place</a:t>
            </a:r>
          </a:p>
          <a:p>
            <a:pPr>
              <a:spcBef>
                <a:spcPts val="600"/>
              </a:spcBef>
            </a:pPr>
            <a:r>
              <a:rPr lang="en-US" sz="1600" dirty="0">
                <a:solidFill>
                  <a:schemeClr val="bg1"/>
                </a:solidFill>
                <a:latin typeface="Segoe UI"/>
              </a:rPr>
              <a:t>Alternative to SQL Server authentication</a:t>
            </a:r>
          </a:p>
          <a:p>
            <a:pPr lvl="0">
              <a:spcBef>
                <a:spcPts val="600"/>
              </a:spcBef>
            </a:pPr>
            <a:r>
              <a:rPr lang="en-US" sz="1600" dirty="0">
                <a:solidFill>
                  <a:schemeClr val="bg1"/>
                </a:solidFill>
                <a:latin typeface="Segoe UI"/>
              </a:rPr>
              <a:t>Eliminates the need to store passwords</a:t>
            </a:r>
            <a:endParaRPr lang="en-US" sz="1600" dirty="0">
              <a:solidFill>
                <a:schemeClr val="bg1"/>
              </a:solidFill>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dirty="0">
                <a:solidFill>
                  <a:schemeClr val="bg1"/>
                </a:solidFill>
              </a:rPr>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5D78E0-1F84-4F60-98B8-AB0D35245585}"/>
              </a:ext>
            </a:extLst>
          </p:cNvPr>
          <p:cNvSpPr>
            <a:spLocks noGrp="1"/>
          </p:cNvSpPr>
          <p:nvPr>
            <p:ph type="body" sz="quarter" idx="10"/>
          </p:nvPr>
        </p:nvSpPr>
        <p:spPr>
          <a:xfrm>
            <a:off x="426424" y="1554480"/>
            <a:ext cx="11339774" cy="280782"/>
          </a:xfrm>
        </p:spPr>
        <p:txBody>
          <a:bodyPr/>
          <a:lstStyle/>
          <a:p>
            <a:pPr lvl="0" algn="ctr"/>
            <a:r>
              <a:rPr lang="en-US" dirty="0">
                <a:solidFill>
                  <a:schemeClr val="bg1"/>
                </a:solidFill>
              </a:rPr>
              <a:t>Azure Active Directory and Azure Synapse Analytics</a:t>
            </a:r>
          </a:p>
        </p:txBody>
      </p:sp>
      <p:sp>
        <p:nvSpPr>
          <p:cNvPr id="8" name="Title 7">
            <a:extLst>
              <a:ext uri="{FF2B5EF4-FFF2-40B4-BE49-F238E27FC236}">
                <a16:creationId xmlns:a16="http://schemas.microsoft.com/office/drawing/2014/main" id="{EB1112FC-A5F4-4669-9754-2AC3EEEA302F}"/>
              </a:ext>
            </a:extLst>
          </p:cNvPr>
          <p:cNvSpPr>
            <a:spLocks noGrp="1"/>
          </p:cNvSpPr>
          <p:nvPr>
            <p:ph type="title"/>
          </p:nvPr>
        </p:nvSpPr>
        <p:spPr/>
        <p:txBody>
          <a:bodyPr/>
          <a:lstStyle/>
          <a:p>
            <a:r>
              <a:rPr lang="en-US" dirty="0">
                <a:solidFill>
                  <a:schemeClr val="bg1"/>
                </a:solidFill>
              </a:rPr>
              <a:t>Azure Active Directory trust architecture</a:t>
            </a:r>
          </a:p>
        </p:txBody>
      </p:sp>
      <p:sp>
        <p:nvSpPr>
          <p:cNvPr id="89" name="TextBox 88">
            <a:extLst>
              <a:ext uri="{FF2B5EF4-FFF2-40B4-BE49-F238E27FC236}">
                <a16:creationId xmlns:a16="http://schemas.microsoft.com/office/drawing/2014/main" id="{38EF4459-D955-40B9-9521-BDC5FBD29496}"/>
              </a:ext>
            </a:extLst>
          </p:cNvPr>
          <p:cNvSpPr txBox="1"/>
          <p:nvPr/>
        </p:nvSpPr>
        <p:spPr>
          <a:xfrm>
            <a:off x="3484119" y="4976464"/>
            <a:ext cx="2160051"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Management Suite</a:t>
            </a:r>
          </a:p>
        </p:txBody>
      </p:sp>
      <p:sp>
        <p:nvSpPr>
          <p:cNvPr id="90" name="TextBox 89">
            <a:extLst>
              <a:ext uri="{FF2B5EF4-FFF2-40B4-BE49-F238E27FC236}">
                <a16:creationId xmlns:a16="http://schemas.microsoft.com/office/drawing/2014/main" id="{030BD721-FFBE-47DB-8B3C-25BA5E0ECC96}"/>
              </a:ext>
            </a:extLst>
          </p:cNvPr>
          <p:cNvSpPr txBox="1"/>
          <p:nvPr/>
        </p:nvSpPr>
        <p:spPr>
          <a:xfrm>
            <a:off x="6851488" y="5426316"/>
            <a:ext cx="2769982"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 Authentication Library for SQL Server (ADALSQL)</a:t>
            </a:r>
          </a:p>
        </p:txBody>
      </p:sp>
      <p:sp>
        <p:nvSpPr>
          <p:cNvPr id="108" name="TextBox 107">
            <a:extLst>
              <a:ext uri="{FF2B5EF4-FFF2-40B4-BE49-F238E27FC236}">
                <a16:creationId xmlns:a16="http://schemas.microsoft.com/office/drawing/2014/main" id="{70067135-3237-458E-AC40-9C1D5C42D332}"/>
              </a:ext>
            </a:extLst>
          </p:cNvPr>
          <p:cNvSpPr txBox="1"/>
          <p:nvPr/>
        </p:nvSpPr>
        <p:spPr>
          <a:xfrm>
            <a:off x="3611138" y="5426316"/>
            <a:ext cx="19060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Server Data Tools</a:t>
            </a:r>
          </a:p>
        </p:txBody>
      </p:sp>
      <p:sp>
        <p:nvSpPr>
          <p:cNvPr id="121" name="TextBox 120">
            <a:extLst>
              <a:ext uri="{FF2B5EF4-FFF2-40B4-BE49-F238E27FC236}">
                <a16:creationId xmlns:a16="http://schemas.microsoft.com/office/drawing/2014/main" id="{D4812DEC-E0F7-4D87-A43C-85D5FB4770FF}"/>
              </a:ext>
            </a:extLst>
          </p:cNvPr>
          <p:cNvSpPr txBox="1"/>
          <p:nvPr/>
        </p:nvSpPr>
        <p:spPr>
          <a:xfrm>
            <a:off x="1706252" y="2424032"/>
            <a:ext cx="2680522" cy="1915023"/>
          </a:xfrm>
          <a:prstGeom prst="rect">
            <a:avLst/>
          </a:prstGeom>
          <a:noFill/>
          <a:ln w="12700" cap="flat" cmpd="sng" algn="ctr">
            <a:solidFill>
              <a:schemeClr val="accent4"/>
            </a:solidFill>
            <a:prstDash val="solid"/>
            <a:headEnd type="none" w="med" len="med"/>
            <a:tailEnd type="none" w="med" len="med"/>
          </a:ln>
          <a:effectLst/>
        </p:spPr>
        <p:txBody>
          <a:bodyPr rot="0" spcFirstLastPara="0" vertOverflow="overflow" horzOverflow="overflow" vert="horz" wrap="square" lIns="137160" tIns="73152" rIns="137160" bIns="73152"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On-premises</a:t>
            </a: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 Active Directory</a:t>
            </a:r>
          </a:p>
        </p:txBody>
      </p:sp>
      <p:sp>
        <p:nvSpPr>
          <p:cNvPr id="122" name="TextBox 121">
            <a:extLst>
              <a:ext uri="{FF2B5EF4-FFF2-40B4-BE49-F238E27FC236}">
                <a16:creationId xmlns:a16="http://schemas.microsoft.com/office/drawing/2014/main" id="{2F9F7E4E-C97A-46C9-8217-95650606E120}"/>
              </a:ext>
            </a:extLst>
          </p:cNvPr>
          <p:cNvSpPr txBox="1"/>
          <p:nvPr/>
        </p:nvSpPr>
        <p:spPr>
          <a:xfrm>
            <a:off x="8064013" y="3727389"/>
            <a:ext cx="981508"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Active Directory</a:t>
            </a:r>
          </a:p>
        </p:txBody>
      </p:sp>
      <p:sp>
        <p:nvSpPr>
          <p:cNvPr id="123" name="TextBox 122">
            <a:extLst>
              <a:ext uri="{FF2B5EF4-FFF2-40B4-BE49-F238E27FC236}">
                <a16:creationId xmlns:a16="http://schemas.microsoft.com/office/drawing/2014/main" id="{8E96C381-FC65-4FE1-A058-6E39ADCA6AB8}"/>
              </a:ext>
            </a:extLst>
          </p:cNvPr>
          <p:cNvSpPr txBox="1"/>
          <p:nvPr/>
        </p:nvSpPr>
        <p:spPr>
          <a:xfrm>
            <a:off x="8911899" y="3727389"/>
            <a:ext cx="1414901" cy="4001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a:t>
            </a:r>
            <a:b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SQL Database</a:t>
            </a:r>
          </a:p>
        </p:txBody>
      </p:sp>
      <p:grpSp>
        <p:nvGrpSpPr>
          <p:cNvPr id="124" name="Group 123">
            <a:extLst>
              <a:ext uri="{FF2B5EF4-FFF2-40B4-BE49-F238E27FC236}">
                <a16:creationId xmlns:a16="http://schemas.microsoft.com/office/drawing/2014/main" id="{0E0ED45B-D3C6-48A3-8ABA-A3D9FC317DD7}"/>
              </a:ext>
            </a:extLst>
          </p:cNvPr>
          <p:cNvGrpSpPr/>
          <p:nvPr/>
        </p:nvGrpSpPr>
        <p:grpSpPr>
          <a:xfrm>
            <a:off x="3688617" y="3270353"/>
            <a:ext cx="433418" cy="434048"/>
            <a:chOff x="2488308" y="3211976"/>
            <a:chExt cx="433418" cy="434048"/>
          </a:xfrm>
        </p:grpSpPr>
        <p:sp>
          <p:nvSpPr>
            <p:cNvPr id="125" name="Freeform: Shape 124">
              <a:extLst>
                <a:ext uri="{FF2B5EF4-FFF2-40B4-BE49-F238E27FC236}">
                  <a16:creationId xmlns:a16="http://schemas.microsoft.com/office/drawing/2014/main" id="{0668CB65-C8A0-4C3B-B67B-C12E781ED51D}"/>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446217F-07C4-4682-BFB0-27FB09BCE3F9}"/>
                </a:ext>
              </a:extLst>
            </p:cNvPr>
            <p:cNvGrpSpPr/>
            <p:nvPr/>
          </p:nvGrpSpPr>
          <p:grpSpPr>
            <a:xfrm>
              <a:off x="2600674" y="3323167"/>
              <a:ext cx="211470" cy="210234"/>
              <a:chOff x="2581315" y="3303921"/>
              <a:chExt cx="250187" cy="248726"/>
            </a:xfrm>
          </p:grpSpPr>
          <p:cxnSp>
            <p:nvCxnSpPr>
              <p:cNvPr id="127" name="Straight Connector 126">
                <a:extLst>
                  <a:ext uri="{FF2B5EF4-FFF2-40B4-BE49-F238E27FC236}">
                    <a16:creationId xmlns:a16="http://schemas.microsoft.com/office/drawing/2014/main" id="{87D2B591-541B-48E9-97B5-824B46AA7EFA}"/>
                  </a:ext>
                </a:extLst>
              </p:cNvPr>
              <p:cNvCxnSpPr/>
              <p:nvPr/>
            </p:nvCxnSpPr>
            <p:spPr>
              <a:xfrm>
                <a:off x="2705017" y="3303921"/>
                <a:ext cx="0" cy="248725"/>
              </a:xfrm>
              <a:prstGeom prst="line">
                <a:avLst/>
              </a:prstGeom>
              <a:noFill/>
              <a:ln w="19050" cap="flat" cmpd="sng" algn="ctr">
                <a:solidFill>
                  <a:srgbClr val="0078D7"/>
                </a:solidFill>
                <a:prstDash val="solid"/>
                <a:headEnd type="oval"/>
                <a:tailEnd type="oval"/>
              </a:ln>
              <a:effectLst/>
            </p:spPr>
          </p:cxnSp>
          <p:cxnSp>
            <p:nvCxnSpPr>
              <p:cNvPr id="128" name="Straight Connector 127">
                <a:extLst>
                  <a:ext uri="{FF2B5EF4-FFF2-40B4-BE49-F238E27FC236}">
                    <a16:creationId xmlns:a16="http://schemas.microsoft.com/office/drawing/2014/main" id="{DB09B522-43FE-4D2C-9A3D-0794DEDFF50C}"/>
                  </a:ext>
                </a:extLst>
              </p:cNvPr>
              <p:cNvCxnSpPr/>
              <p:nvPr/>
            </p:nvCxnSpPr>
            <p:spPr>
              <a:xfrm flipV="1">
                <a:off x="2705017" y="3464362"/>
                <a:ext cx="126485" cy="88285"/>
              </a:xfrm>
              <a:prstGeom prst="line">
                <a:avLst/>
              </a:prstGeom>
              <a:noFill/>
              <a:ln w="19050" cap="flat" cmpd="sng" algn="ctr">
                <a:solidFill>
                  <a:srgbClr val="0078D7"/>
                </a:solidFill>
                <a:prstDash val="solid"/>
                <a:headEnd type="oval"/>
                <a:tailEnd type="oval"/>
              </a:ln>
              <a:effectLst/>
            </p:spPr>
          </p:cxnSp>
          <p:cxnSp>
            <p:nvCxnSpPr>
              <p:cNvPr id="129" name="Straight Connector 128">
                <a:extLst>
                  <a:ext uri="{FF2B5EF4-FFF2-40B4-BE49-F238E27FC236}">
                    <a16:creationId xmlns:a16="http://schemas.microsoft.com/office/drawing/2014/main" id="{83953317-982E-443A-983F-E80D95A51827}"/>
                  </a:ext>
                </a:extLst>
              </p:cNvPr>
              <p:cNvCxnSpPr/>
              <p:nvPr/>
            </p:nvCxnSpPr>
            <p:spPr>
              <a:xfrm>
                <a:off x="2705016" y="3303921"/>
                <a:ext cx="126485" cy="160441"/>
              </a:xfrm>
              <a:prstGeom prst="line">
                <a:avLst/>
              </a:prstGeom>
              <a:noFill/>
              <a:ln w="19050" cap="flat" cmpd="sng" algn="ctr">
                <a:solidFill>
                  <a:srgbClr val="0078D7"/>
                </a:solidFill>
                <a:prstDash val="solid"/>
                <a:headEnd type="oval"/>
                <a:tailEnd type="oval"/>
              </a:ln>
              <a:effectLst/>
            </p:spPr>
          </p:cxnSp>
          <p:cxnSp>
            <p:nvCxnSpPr>
              <p:cNvPr id="130" name="Straight Connector 129">
                <a:extLst>
                  <a:ext uri="{FF2B5EF4-FFF2-40B4-BE49-F238E27FC236}">
                    <a16:creationId xmlns:a16="http://schemas.microsoft.com/office/drawing/2014/main" id="{11A7183E-8E90-4CCF-BF71-7420F0BC1AF5}"/>
                  </a:ext>
                </a:extLst>
              </p:cNvPr>
              <p:cNvCxnSpPr>
                <a:cxnSpLocks/>
              </p:cNvCxnSpPr>
              <p:nvPr/>
            </p:nvCxnSpPr>
            <p:spPr>
              <a:xfrm flipH="1" flipV="1">
                <a:off x="2581316" y="3464362"/>
                <a:ext cx="126485" cy="88285"/>
              </a:xfrm>
              <a:prstGeom prst="line">
                <a:avLst/>
              </a:prstGeom>
              <a:noFill/>
              <a:ln w="19050" cap="flat" cmpd="sng" algn="ctr">
                <a:solidFill>
                  <a:srgbClr val="0078D7"/>
                </a:solidFill>
                <a:prstDash val="solid"/>
                <a:headEnd type="oval"/>
                <a:tailEnd type="oval"/>
              </a:ln>
              <a:effectLst/>
            </p:spPr>
          </p:cxnSp>
          <p:cxnSp>
            <p:nvCxnSpPr>
              <p:cNvPr id="131" name="Straight Connector 130">
                <a:extLst>
                  <a:ext uri="{FF2B5EF4-FFF2-40B4-BE49-F238E27FC236}">
                    <a16:creationId xmlns:a16="http://schemas.microsoft.com/office/drawing/2014/main" id="{9D4B3BA6-9E6B-4E13-8625-0E524CE30C14}"/>
                  </a:ext>
                </a:extLst>
              </p:cNvPr>
              <p:cNvCxnSpPr>
                <a:cxnSpLocks/>
              </p:cNvCxnSpPr>
              <p:nvPr/>
            </p:nvCxnSpPr>
            <p:spPr>
              <a:xfrm flipH="1">
                <a:off x="2581315" y="3303921"/>
                <a:ext cx="126485" cy="160441"/>
              </a:xfrm>
              <a:prstGeom prst="line">
                <a:avLst/>
              </a:prstGeom>
              <a:noFill/>
              <a:ln w="19050" cap="flat" cmpd="sng" algn="ctr">
                <a:solidFill>
                  <a:srgbClr val="0078D7"/>
                </a:solidFill>
                <a:prstDash val="solid"/>
                <a:headEnd type="oval"/>
                <a:tailEnd type="oval"/>
              </a:ln>
              <a:effectLst/>
            </p:spPr>
          </p:cxnSp>
        </p:grpSp>
      </p:grpSp>
      <p:sp>
        <p:nvSpPr>
          <p:cNvPr id="132" name="TextBox 131">
            <a:extLst>
              <a:ext uri="{FF2B5EF4-FFF2-40B4-BE49-F238E27FC236}">
                <a16:creationId xmlns:a16="http://schemas.microsoft.com/office/drawing/2014/main" id="{E147D178-A25C-4424-9D77-D87BBFD2BD4C}"/>
              </a:ext>
            </a:extLst>
          </p:cNvPr>
          <p:cNvSpPr txBox="1"/>
          <p:nvPr/>
        </p:nvSpPr>
        <p:spPr>
          <a:xfrm>
            <a:off x="3655369" y="3740788"/>
            <a:ext cx="49991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ADFS</a:t>
            </a:r>
          </a:p>
        </p:txBody>
      </p:sp>
      <p:grpSp>
        <p:nvGrpSpPr>
          <p:cNvPr id="133" name="Group 132">
            <a:extLst>
              <a:ext uri="{FF2B5EF4-FFF2-40B4-BE49-F238E27FC236}">
                <a16:creationId xmlns:a16="http://schemas.microsoft.com/office/drawing/2014/main" id="{392D4A10-BE9E-4DE4-BC2B-633C7A0B3049}"/>
              </a:ext>
            </a:extLst>
          </p:cNvPr>
          <p:cNvGrpSpPr/>
          <p:nvPr/>
        </p:nvGrpSpPr>
        <p:grpSpPr>
          <a:xfrm>
            <a:off x="8374070" y="3270353"/>
            <a:ext cx="433418" cy="434048"/>
            <a:chOff x="2488308" y="3211976"/>
            <a:chExt cx="433418" cy="434048"/>
          </a:xfrm>
        </p:grpSpPr>
        <p:sp>
          <p:nvSpPr>
            <p:cNvPr id="134" name="Freeform: Shape 133">
              <a:extLst>
                <a:ext uri="{FF2B5EF4-FFF2-40B4-BE49-F238E27FC236}">
                  <a16:creationId xmlns:a16="http://schemas.microsoft.com/office/drawing/2014/main" id="{2441428E-0BE0-49C1-8F63-302D3B363AC0}"/>
                </a:ext>
              </a:extLst>
            </p:cNvPr>
            <p:cNvSpPr/>
            <p:nvPr/>
          </p:nvSpPr>
          <p:spPr bwMode="auto">
            <a:xfrm>
              <a:off x="2488308" y="3211976"/>
              <a:ext cx="433418" cy="4340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noFill/>
            <a:ln w="190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6F5B1448-3F68-478D-AA7C-522DCBF921BE}"/>
                </a:ext>
              </a:extLst>
            </p:cNvPr>
            <p:cNvGrpSpPr/>
            <p:nvPr/>
          </p:nvGrpSpPr>
          <p:grpSpPr>
            <a:xfrm>
              <a:off x="2600674" y="3323167"/>
              <a:ext cx="211470" cy="210234"/>
              <a:chOff x="2581315" y="3303921"/>
              <a:chExt cx="250187" cy="248726"/>
            </a:xfrm>
          </p:grpSpPr>
          <p:cxnSp>
            <p:nvCxnSpPr>
              <p:cNvPr id="136" name="Straight Connector 135">
                <a:extLst>
                  <a:ext uri="{FF2B5EF4-FFF2-40B4-BE49-F238E27FC236}">
                    <a16:creationId xmlns:a16="http://schemas.microsoft.com/office/drawing/2014/main" id="{009EF5E9-6B94-4FB8-A931-BDA5CC186389}"/>
                  </a:ext>
                </a:extLst>
              </p:cNvPr>
              <p:cNvCxnSpPr/>
              <p:nvPr/>
            </p:nvCxnSpPr>
            <p:spPr>
              <a:xfrm>
                <a:off x="2705017" y="3303921"/>
                <a:ext cx="0" cy="248725"/>
              </a:xfrm>
              <a:prstGeom prst="line">
                <a:avLst/>
              </a:prstGeom>
              <a:noFill/>
              <a:ln w="12700" cap="flat" cmpd="sng" algn="ctr">
                <a:solidFill>
                  <a:srgbClr val="0078D7"/>
                </a:solidFill>
                <a:prstDash val="solid"/>
                <a:headEnd type="oval"/>
                <a:tailEnd type="oval"/>
              </a:ln>
              <a:effectLst/>
            </p:spPr>
          </p:cxnSp>
          <p:cxnSp>
            <p:nvCxnSpPr>
              <p:cNvPr id="137" name="Straight Connector 136">
                <a:extLst>
                  <a:ext uri="{FF2B5EF4-FFF2-40B4-BE49-F238E27FC236}">
                    <a16:creationId xmlns:a16="http://schemas.microsoft.com/office/drawing/2014/main" id="{D8C23FE0-B3F2-404C-8135-881AC5FF6260}"/>
                  </a:ext>
                </a:extLst>
              </p:cNvPr>
              <p:cNvCxnSpPr/>
              <p:nvPr/>
            </p:nvCxnSpPr>
            <p:spPr>
              <a:xfrm flipV="1">
                <a:off x="2705017" y="3464362"/>
                <a:ext cx="126485" cy="88285"/>
              </a:xfrm>
              <a:prstGeom prst="line">
                <a:avLst/>
              </a:prstGeom>
              <a:noFill/>
              <a:ln w="12700" cap="flat" cmpd="sng" algn="ctr">
                <a:solidFill>
                  <a:srgbClr val="0078D7"/>
                </a:solidFill>
                <a:prstDash val="solid"/>
                <a:headEnd type="oval"/>
                <a:tailEnd type="oval"/>
              </a:ln>
              <a:effectLst/>
            </p:spPr>
          </p:cxnSp>
          <p:cxnSp>
            <p:nvCxnSpPr>
              <p:cNvPr id="138" name="Straight Connector 137">
                <a:extLst>
                  <a:ext uri="{FF2B5EF4-FFF2-40B4-BE49-F238E27FC236}">
                    <a16:creationId xmlns:a16="http://schemas.microsoft.com/office/drawing/2014/main" id="{2C7293E8-2F0F-4F11-BA40-62A84C224735}"/>
                  </a:ext>
                </a:extLst>
              </p:cNvPr>
              <p:cNvCxnSpPr/>
              <p:nvPr/>
            </p:nvCxnSpPr>
            <p:spPr>
              <a:xfrm>
                <a:off x="2705016" y="3303921"/>
                <a:ext cx="126485" cy="160441"/>
              </a:xfrm>
              <a:prstGeom prst="line">
                <a:avLst/>
              </a:prstGeom>
              <a:noFill/>
              <a:ln w="12700" cap="flat" cmpd="sng" algn="ctr">
                <a:solidFill>
                  <a:srgbClr val="0078D7"/>
                </a:solidFill>
                <a:prstDash val="solid"/>
                <a:headEnd type="oval"/>
                <a:tailEnd type="oval"/>
              </a:ln>
              <a:effectLst/>
            </p:spPr>
          </p:cxnSp>
          <p:cxnSp>
            <p:nvCxnSpPr>
              <p:cNvPr id="139" name="Straight Connector 138">
                <a:extLst>
                  <a:ext uri="{FF2B5EF4-FFF2-40B4-BE49-F238E27FC236}">
                    <a16:creationId xmlns:a16="http://schemas.microsoft.com/office/drawing/2014/main" id="{F1C33160-5017-400F-8E43-00DE37B4C092}"/>
                  </a:ext>
                </a:extLst>
              </p:cNvPr>
              <p:cNvCxnSpPr>
                <a:cxnSpLocks/>
              </p:cNvCxnSpPr>
              <p:nvPr/>
            </p:nvCxnSpPr>
            <p:spPr>
              <a:xfrm flipH="1" flipV="1">
                <a:off x="2581316" y="3464362"/>
                <a:ext cx="126485" cy="88285"/>
              </a:xfrm>
              <a:prstGeom prst="line">
                <a:avLst/>
              </a:prstGeom>
              <a:noFill/>
              <a:ln w="12700" cap="flat" cmpd="sng" algn="ctr">
                <a:solidFill>
                  <a:srgbClr val="0078D7"/>
                </a:solidFill>
                <a:prstDash val="solid"/>
                <a:headEnd type="oval"/>
                <a:tailEnd type="oval"/>
              </a:ln>
              <a:effectLst/>
            </p:spPr>
          </p:cxnSp>
          <p:cxnSp>
            <p:nvCxnSpPr>
              <p:cNvPr id="140" name="Straight Connector 139">
                <a:extLst>
                  <a:ext uri="{FF2B5EF4-FFF2-40B4-BE49-F238E27FC236}">
                    <a16:creationId xmlns:a16="http://schemas.microsoft.com/office/drawing/2014/main" id="{B294AC72-B56A-4922-A586-A655EB1507CE}"/>
                  </a:ext>
                </a:extLst>
              </p:cNvPr>
              <p:cNvCxnSpPr>
                <a:cxnSpLocks/>
              </p:cNvCxnSpPr>
              <p:nvPr/>
            </p:nvCxnSpPr>
            <p:spPr>
              <a:xfrm flipH="1">
                <a:off x="2581315" y="3303921"/>
                <a:ext cx="126485" cy="160441"/>
              </a:xfrm>
              <a:prstGeom prst="line">
                <a:avLst/>
              </a:prstGeom>
              <a:noFill/>
              <a:ln w="12700" cap="flat" cmpd="sng" algn="ctr">
                <a:solidFill>
                  <a:srgbClr val="0078D7"/>
                </a:solidFill>
                <a:prstDash val="solid"/>
                <a:headEnd type="oval"/>
                <a:tailEnd type="oval"/>
              </a:ln>
              <a:effectLst/>
            </p:spPr>
          </p:cxnSp>
        </p:grpSp>
      </p:grpSp>
      <p:sp>
        <p:nvSpPr>
          <p:cNvPr id="141" name="Cylinder 513">
            <a:extLst>
              <a:ext uri="{FF2B5EF4-FFF2-40B4-BE49-F238E27FC236}">
                <a16:creationId xmlns:a16="http://schemas.microsoft.com/office/drawing/2014/main" id="{83CE7BAD-726F-421F-AAC2-B57291605A94}"/>
              </a:ext>
            </a:extLst>
          </p:cNvPr>
          <p:cNvSpPr/>
          <p:nvPr/>
        </p:nvSpPr>
        <p:spPr bwMode="auto">
          <a:xfrm>
            <a:off x="9440868" y="3264466"/>
            <a:ext cx="338257" cy="444388"/>
          </a:xfrm>
          <a:prstGeom prst="can">
            <a:avLst>
              <a:gd name="adj" fmla="val 3953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42" name="Freeform 128">
            <a:extLst>
              <a:ext uri="{FF2B5EF4-FFF2-40B4-BE49-F238E27FC236}">
                <a16:creationId xmlns:a16="http://schemas.microsoft.com/office/drawing/2014/main" id="{01A4AE15-ACED-4466-B03B-72C6C2B7F0B8}"/>
              </a:ext>
            </a:extLst>
          </p:cNvPr>
          <p:cNvSpPr>
            <a:spLocks noChangeAspect="1"/>
          </p:cNvSpPr>
          <p:nvPr/>
        </p:nvSpPr>
        <p:spPr bwMode="auto">
          <a:xfrm flipH="1">
            <a:off x="7074166" y="2229880"/>
            <a:ext cx="3466643" cy="19150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143" name="Group 142">
            <a:extLst>
              <a:ext uri="{FF2B5EF4-FFF2-40B4-BE49-F238E27FC236}">
                <a16:creationId xmlns:a16="http://schemas.microsoft.com/office/drawing/2014/main" id="{5FFFA443-FCB9-47D7-B762-743F270F9AA4}"/>
              </a:ext>
            </a:extLst>
          </p:cNvPr>
          <p:cNvGrpSpPr/>
          <p:nvPr/>
        </p:nvGrpSpPr>
        <p:grpSpPr>
          <a:xfrm>
            <a:off x="2578724" y="3037975"/>
            <a:ext cx="358197" cy="208812"/>
            <a:chOff x="1139959" y="2543175"/>
            <a:chExt cx="617171" cy="359780"/>
          </a:xfrm>
        </p:grpSpPr>
        <p:grpSp>
          <p:nvGrpSpPr>
            <p:cNvPr id="144" name="Group 143">
              <a:extLst>
                <a:ext uri="{FF2B5EF4-FFF2-40B4-BE49-F238E27FC236}">
                  <a16:creationId xmlns:a16="http://schemas.microsoft.com/office/drawing/2014/main" id="{738D28C8-5497-4DB8-B297-C5F44FF8CC0E}"/>
                </a:ext>
              </a:extLst>
            </p:cNvPr>
            <p:cNvGrpSpPr/>
            <p:nvPr/>
          </p:nvGrpSpPr>
          <p:grpSpPr>
            <a:xfrm>
              <a:off x="1139959" y="2557546"/>
              <a:ext cx="235352" cy="343452"/>
              <a:chOff x="1103506" y="2567788"/>
              <a:chExt cx="405526" cy="591791"/>
            </a:xfrm>
          </p:grpSpPr>
          <p:sp>
            <p:nvSpPr>
              <p:cNvPr id="146" name="Freeform: Shape 145">
                <a:extLst>
                  <a:ext uri="{FF2B5EF4-FFF2-40B4-BE49-F238E27FC236}">
                    <a16:creationId xmlns:a16="http://schemas.microsoft.com/office/drawing/2014/main" id="{0D04B80D-9776-46B0-BE07-004E65AE077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47" name="Rectangle 146">
                <a:extLst>
                  <a:ext uri="{FF2B5EF4-FFF2-40B4-BE49-F238E27FC236}">
                    <a16:creationId xmlns:a16="http://schemas.microsoft.com/office/drawing/2014/main" id="{D9C9484E-9CA0-4BE2-B1AE-5EAACE293FAF}"/>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45" name="Freeform 5">
              <a:extLst>
                <a:ext uri="{FF2B5EF4-FFF2-40B4-BE49-F238E27FC236}">
                  <a16:creationId xmlns:a16="http://schemas.microsoft.com/office/drawing/2014/main" id="{99BB2197-31AA-43C8-AA91-D2B019AFF64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49" name="Group 148">
            <a:extLst>
              <a:ext uri="{FF2B5EF4-FFF2-40B4-BE49-F238E27FC236}">
                <a16:creationId xmlns:a16="http://schemas.microsoft.com/office/drawing/2014/main" id="{6888A167-03D0-41E5-9E42-71C275B38039}"/>
              </a:ext>
            </a:extLst>
          </p:cNvPr>
          <p:cNvGrpSpPr/>
          <p:nvPr/>
        </p:nvGrpSpPr>
        <p:grpSpPr>
          <a:xfrm>
            <a:off x="2578724" y="3380831"/>
            <a:ext cx="358197" cy="208812"/>
            <a:chOff x="1139959" y="2543175"/>
            <a:chExt cx="617171" cy="359780"/>
          </a:xfrm>
        </p:grpSpPr>
        <p:grpSp>
          <p:nvGrpSpPr>
            <p:cNvPr id="150" name="Group 149">
              <a:extLst>
                <a:ext uri="{FF2B5EF4-FFF2-40B4-BE49-F238E27FC236}">
                  <a16:creationId xmlns:a16="http://schemas.microsoft.com/office/drawing/2014/main" id="{EB2016B5-1E3C-4B30-9D2E-CB26393693F2}"/>
                </a:ext>
              </a:extLst>
            </p:cNvPr>
            <p:cNvGrpSpPr/>
            <p:nvPr/>
          </p:nvGrpSpPr>
          <p:grpSpPr>
            <a:xfrm>
              <a:off x="1139959" y="2557546"/>
              <a:ext cx="235352" cy="343452"/>
              <a:chOff x="1103506" y="2567788"/>
              <a:chExt cx="405526" cy="591791"/>
            </a:xfrm>
          </p:grpSpPr>
          <p:sp>
            <p:nvSpPr>
              <p:cNvPr id="152" name="Freeform: Shape 151">
                <a:extLst>
                  <a:ext uri="{FF2B5EF4-FFF2-40B4-BE49-F238E27FC236}">
                    <a16:creationId xmlns:a16="http://schemas.microsoft.com/office/drawing/2014/main" id="{F0C09BC8-03C4-4DD6-83B5-6A227CB1BA76}"/>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3" name="Rectangle 152">
                <a:extLst>
                  <a:ext uri="{FF2B5EF4-FFF2-40B4-BE49-F238E27FC236}">
                    <a16:creationId xmlns:a16="http://schemas.microsoft.com/office/drawing/2014/main" id="{1C0940A1-A2C0-4460-AA10-18B35872842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1" name="Freeform 5">
              <a:extLst>
                <a:ext uri="{FF2B5EF4-FFF2-40B4-BE49-F238E27FC236}">
                  <a16:creationId xmlns:a16="http://schemas.microsoft.com/office/drawing/2014/main" id="{75B6B552-6A29-431E-B105-08538A107569}"/>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54" name="Group 153">
            <a:extLst>
              <a:ext uri="{FF2B5EF4-FFF2-40B4-BE49-F238E27FC236}">
                <a16:creationId xmlns:a16="http://schemas.microsoft.com/office/drawing/2014/main" id="{F4D07EF9-0FD5-4EA9-B8B9-FF2C43F18DF1}"/>
              </a:ext>
            </a:extLst>
          </p:cNvPr>
          <p:cNvGrpSpPr/>
          <p:nvPr/>
        </p:nvGrpSpPr>
        <p:grpSpPr>
          <a:xfrm>
            <a:off x="2578724" y="3723687"/>
            <a:ext cx="358197" cy="208812"/>
            <a:chOff x="1139959" y="2543175"/>
            <a:chExt cx="617171" cy="359780"/>
          </a:xfrm>
        </p:grpSpPr>
        <p:grpSp>
          <p:nvGrpSpPr>
            <p:cNvPr id="155" name="Group 154">
              <a:extLst>
                <a:ext uri="{FF2B5EF4-FFF2-40B4-BE49-F238E27FC236}">
                  <a16:creationId xmlns:a16="http://schemas.microsoft.com/office/drawing/2014/main" id="{8B6DEFFF-F87D-44D5-949F-DD615D802054}"/>
                </a:ext>
              </a:extLst>
            </p:cNvPr>
            <p:cNvGrpSpPr/>
            <p:nvPr/>
          </p:nvGrpSpPr>
          <p:grpSpPr>
            <a:xfrm>
              <a:off x="1139959" y="2557546"/>
              <a:ext cx="235352" cy="343452"/>
              <a:chOff x="1103506" y="2567788"/>
              <a:chExt cx="405526" cy="591791"/>
            </a:xfrm>
          </p:grpSpPr>
          <p:sp>
            <p:nvSpPr>
              <p:cNvPr id="157" name="Freeform: Shape 156">
                <a:extLst>
                  <a:ext uri="{FF2B5EF4-FFF2-40B4-BE49-F238E27FC236}">
                    <a16:creationId xmlns:a16="http://schemas.microsoft.com/office/drawing/2014/main" id="{39D841AD-C0F1-482A-871C-E70B8E1EC1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58" name="Rectangle 157">
                <a:extLst>
                  <a:ext uri="{FF2B5EF4-FFF2-40B4-BE49-F238E27FC236}">
                    <a16:creationId xmlns:a16="http://schemas.microsoft.com/office/drawing/2014/main" id="{21FB0D7C-D6E3-415E-9228-3B1812B7791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56" name="Freeform 5">
              <a:extLst>
                <a:ext uri="{FF2B5EF4-FFF2-40B4-BE49-F238E27FC236}">
                  <a16:creationId xmlns:a16="http://schemas.microsoft.com/office/drawing/2014/main" id="{1A4E0375-AB79-4C94-97BE-036FF53FF4B1}"/>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59" name="TextBox 158">
            <a:extLst>
              <a:ext uri="{FF2B5EF4-FFF2-40B4-BE49-F238E27FC236}">
                <a16:creationId xmlns:a16="http://schemas.microsoft.com/office/drawing/2014/main" id="{0EFD34D7-4948-49B9-A878-ADF4106688AF}"/>
              </a:ext>
            </a:extLst>
          </p:cNvPr>
          <p:cNvSpPr txBox="1"/>
          <p:nvPr/>
        </p:nvSpPr>
        <p:spPr>
          <a:xfrm>
            <a:off x="5859629" y="4849357"/>
            <a:ext cx="860616" cy="246221"/>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ADALSQL</a:t>
            </a:r>
          </a:p>
        </p:txBody>
      </p:sp>
      <p:sp>
        <p:nvSpPr>
          <p:cNvPr id="160" name="TextBox 159">
            <a:extLst>
              <a:ext uri="{FF2B5EF4-FFF2-40B4-BE49-F238E27FC236}">
                <a16:creationId xmlns:a16="http://schemas.microsoft.com/office/drawing/2014/main" id="{DEF13636-5D75-4F40-A8B2-F8DE8BC573AA}"/>
              </a:ext>
            </a:extLst>
          </p:cNvPr>
          <p:cNvSpPr txBox="1"/>
          <p:nvPr/>
        </p:nvSpPr>
        <p:spPr>
          <a:xfrm>
            <a:off x="5859629" y="5110967"/>
            <a:ext cx="860616" cy="400110"/>
          </a:xfrm>
          <a:prstGeom prst="rect">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mj-lt"/>
                <a:ea typeface="+mn-ea"/>
                <a:cs typeface="Segoe UI Semilight" panose="020B0402040204020203" pitchFamily="34" charset="0"/>
              </a:rPr>
              <a:t>ADO .NET 4.6</a:t>
            </a:r>
          </a:p>
        </p:txBody>
      </p:sp>
      <p:cxnSp>
        <p:nvCxnSpPr>
          <p:cNvPr id="161" name="Straight Arrow Connector 160">
            <a:extLst>
              <a:ext uri="{FF2B5EF4-FFF2-40B4-BE49-F238E27FC236}">
                <a16:creationId xmlns:a16="http://schemas.microsoft.com/office/drawing/2014/main" id="{E29E565B-C230-4018-89D9-34194692B3AC}"/>
              </a:ext>
            </a:extLst>
          </p:cNvPr>
          <p:cNvCxnSpPr/>
          <p:nvPr/>
        </p:nvCxnSpPr>
        <p:spPr>
          <a:xfrm flipH="1" flipV="1">
            <a:off x="3268661" y="5326410"/>
            <a:ext cx="2590968" cy="1"/>
          </a:xfrm>
          <a:prstGeom prst="straightConnector1">
            <a:avLst/>
          </a:prstGeom>
          <a:noFill/>
          <a:ln w="12700" cap="flat" cmpd="sng" algn="ctr">
            <a:solidFill>
              <a:schemeClr val="accent4"/>
            </a:solidFill>
            <a:prstDash val="solid"/>
            <a:headEnd type="triangle"/>
            <a:tailEnd type="triangle"/>
          </a:ln>
          <a:effectLst/>
        </p:spPr>
      </p:cxnSp>
      <p:cxnSp>
        <p:nvCxnSpPr>
          <p:cNvPr id="162" name="Connector: Elbow 161">
            <a:extLst>
              <a:ext uri="{FF2B5EF4-FFF2-40B4-BE49-F238E27FC236}">
                <a16:creationId xmlns:a16="http://schemas.microsoft.com/office/drawing/2014/main" id="{6326D10C-B106-4CC5-AC89-CC2CBC1DF557}"/>
              </a:ext>
            </a:extLst>
          </p:cNvPr>
          <p:cNvCxnSpPr>
            <a:cxnSpLocks/>
            <a:stCxn id="123" idx="2"/>
            <a:endCxn id="160" idx="3"/>
          </p:cNvCxnSpPr>
          <p:nvPr/>
        </p:nvCxnSpPr>
        <p:spPr>
          <a:xfrm rot="5400000">
            <a:off x="7578037" y="3269708"/>
            <a:ext cx="1183523" cy="2899105"/>
          </a:xfrm>
          <a:prstGeom prst="bentConnector2">
            <a:avLst/>
          </a:prstGeom>
          <a:noFill/>
          <a:ln w="12700" cap="flat" cmpd="sng" algn="ctr">
            <a:solidFill>
              <a:schemeClr val="accent4"/>
            </a:solidFill>
            <a:prstDash val="solid"/>
            <a:headEnd type="triangle"/>
            <a:tailEnd type="triangle"/>
          </a:ln>
          <a:effectLst/>
        </p:spPr>
      </p:cxnSp>
      <p:cxnSp>
        <p:nvCxnSpPr>
          <p:cNvPr id="163" name="Connector: Elbow 162">
            <a:extLst>
              <a:ext uri="{FF2B5EF4-FFF2-40B4-BE49-F238E27FC236}">
                <a16:creationId xmlns:a16="http://schemas.microsoft.com/office/drawing/2014/main" id="{4135EDC3-0410-4FDB-80A4-0EC30670A6BC}"/>
              </a:ext>
            </a:extLst>
          </p:cNvPr>
          <p:cNvCxnSpPr>
            <a:cxnSpLocks/>
            <a:stCxn id="122" idx="2"/>
            <a:endCxn id="159" idx="3"/>
          </p:cNvCxnSpPr>
          <p:nvPr/>
        </p:nvCxnSpPr>
        <p:spPr>
          <a:xfrm rot="5400000">
            <a:off x="7215022" y="3632722"/>
            <a:ext cx="844969" cy="1834522"/>
          </a:xfrm>
          <a:prstGeom prst="bentConnector2">
            <a:avLst/>
          </a:prstGeom>
          <a:noFill/>
          <a:ln w="12700" cap="flat" cmpd="sng" algn="ctr">
            <a:solidFill>
              <a:schemeClr val="accent4"/>
            </a:solidFill>
            <a:prstDash val="solid"/>
            <a:headEnd type="triangle"/>
            <a:tailEnd type="triangle"/>
          </a:ln>
          <a:effectLst/>
        </p:spPr>
      </p:cxnSp>
      <p:cxnSp>
        <p:nvCxnSpPr>
          <p:cNvPr id="164" name="Connector: Elbow 163">
            <a:extLst>
              <a:ext uri="{FF2B5EF4-FFF2-40B4-BE49-F238E27FC236}">
                <a16:creationId xmlns:a16="http://schemas.microsoft.com/office/drawing/2014/main" id="{9D5B1A31-A310-4A86-A76C-3699530042CE}"/>
              </a:ext>
            </a:extLst>
          </p:cNvPr>
          <p:cNvCxnSpPr>
            <a:cxnSpLocks/>
            <a:stCxn id="132" idx="3"/>
            <a:endCxn id="159" idx="0"/>
          </p:cNvCxnSpPr>
          <p:nvPr/>
        </p:nvCxnSpPr>
        <p:spPr>
          <a:xfrm>
            <a:off x="4155285" y="3863899"/>
            <a:ext cx="2134652" cy="985458"/>
          </a:xfrm>
          <a:prstGeom prst="bentConnector2">
            <a:avLst/>
          </a:prstGeom>
          <a:noFill/>
          <a:ln w="12700" cap="flat" cmpd="sng" algn="ctr">
            <a:solidFill>
              <a:schemeClr val="accent4"/>
            </a:solidFill>
            <a:prstDash val="solid"/>
            <a:headEnd type="triangle"/>
            <a:tailEnd type="triangle"/>
          </a:ln>
          <a:effectLst/>
        </p:spPr>
      </p:cxnSp>
      <p:cxnSp>
        <p:nvCxnSpPr>
          <p:cNvPr id="165" name="Straight Connector 164">
            <a:extLst>
              <a:ext uri="{FF2B5EF4-FFF2-40B4-BE49-F238E27FC236}">
                <a16:creationId xmlns:a16="http://schemas.microsoft.com/office/drawing/2014/main" id="{DE30C0C0-FC7B-4E61-9022-E1DE43BABFF8}"/>
              </a:ext>
            </a:extLst>
          </p:cNvPr>
          <p:cNvCxnSpPr>
            <a:cxnSpLocks/>
          </p:cNvCxnSpPr>
          <p:nvPr/>
        </p:nvCxnSpPr>
        <p:spPr>
          <a:xfrm>
            <a:off x="2964206" y="3485237"/>
            <a:ext cx="629997" cy="0"/>
          </a:xfrm>
          <a:prstGeom prst="line">
            <a:avLst/>
          </a:prstGeom>
          <a:noFill/>
          <a:ln w="12700" cap="flat" cmpd="sng" algn="ctr">
            <a:solidFill>
              <a:schemeClr val="accent4"/>
            </a:solidFill>
            <a:prstDash val="dash"/>
            <a:headEnd type="none"/>
            <a:tailEnd type="none"/>
          </a:ln>
          <a:effectLst/>
        </p:spPr>
      </p:cxnSp>
      <p:cxnSp>
        <p:nvCxnSpPr>
          <p:cNvPr id="166" name="Connector: Elbow 165">
            <a:extLst>
              <a:ext uri="{FF2B5EF4-FFF2-40B4-BE49-F238E27FC236}">
                <a16:creationId xmlns:a16="http://schemas.microsoft.com/office/drawing/2014/main" id="{D7CF70A4-C82C-4410-B9B9-F17039A98DAA}"/>
              </a:ext>
            </a:extLst>
          </p:cNvPr>
          <p:cNvCxnSpPr>
            <a:cxnSpLocks/>
          </p:cNvCxnSpPr>
          <p:nvPr/>
        </p:nvCxnSpPr>
        <p:spPr>
          <a:xfrm>
            <a:off x="2954665" y="3146853"/>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67" name="Group 166">
            <a:extLst>
              <a:ext uri="{FF2B5EF4-FFF2-40B4-BE49-F238E27FC236}">
                <a16:creationId xmlns:a16="http://schemas.microsoft.com/office/drawing/2014/main" id="{248D7C32-1C43-472D-89DB-616ECEACF25D}"/>
              </a:ext>
            </a:extLst>
          </p:cNvPr>
          <p:cNvGrpSpPr/>
          <p:nvPr/>
        </p:nvGrpSpPr>
        <p:grpSpPr>
          <a:xfrm>
            <a:off x="7573163" y="3107647"/>
            <a:ext cx="358197" cy="208812"/>
            <a:chOff x="1139959" y="2543175"/>
            <a:chExt cx="617171" cy="359780"/>
          </a:xfrm>
        </p:grpSpPr>
        <p:grpSp>
          <p:nvGrpSpPr>
            <p:cNvPr id="168" name="Group 167">
              <a:extLst>
                <a:ext uri="{FF2B5EF4-FFF2-40B4-BE49-F238E27FC236}">
                  <a16:creationId xmlns:a16="http://schemas.microsoft.com/office/drawing/2014/main" id="{4AAE7DDC-1038-4607-81A8-987C1E67C057}"/>
                </a:ext>
              </a:extLst>
            </p:cNvPr>
            <p:cNvGrpSpPr/>
            <p:nvPr/>
          </p:nvGrpSpPr>
          <p:grpSpPr>
            <a:xfrm>
              <a:off x="1139959" y="2557546"/>
              <a:ext cx="235352" cy="343452"/>
              <a:chOff x="1103506" y="2567788"/>
              <a:chExt cx="405526" cy="591791"/>
            </a:xfrm>
          </p:grpSpPr>
          <p:sp>
            <p:nvSpPr>
              <p:cNvPr id="170" name="Freeform: Shape 169">
                <a:extLst>
                  <a:ext uri="{FF2B5EF4-FFF2-40B4-BE49-F238E27FC236}">
                    <a16:creationId xmlns:a16="http://schemas.microsoft.com/office/drawing/2014/main" id="{22A00E74-0915-4A57-83EF-744C8E52B343}"/>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1" name="Rectangle 170">
                <a:extLst>
                  <a:ext uri="{FF2B5EF4-FFF2-40B4-BE49-F238E27FC236}">
                    <a16:creationId xmlns:a16="http://schemas.microsoft.com/office/drawing/2014/main" id="{FBA13FAA-3480-423C-A05E-D17FC27A908A}"/>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69" name="Freeform 5">
              <a:extLst>
                <a:ext uri="{FF2B5EF4-FFF2-40B4-BE49-F238E27FC236}">
                  <a16:creationId xmlns:a16="http://schemas.microsoft.com/office/drawing/2014/main" id="{5787C33D-CF10-456C-A12A-C5ACF61E9534}"/>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2" name="Group 171">
            <a:extLst>
              <a:ext uri="{FF2B5EF4-FFF2-40B4-BE49-F238E27FC236}">
                <a16:creationId xmlns:a16="http://schemas.microsoft.com/office/drawing/2014/main" id="{00E47D37-0572-4817-A25C-2F15A89D722F}"/>
              </a:ext>
            </a:extLst>
          </p:cNvPr>
          <p:cNvGrpSpPr/>
          <p:nvPr/>
        </p:nvGrpSpPr>
        <p:grpSpPr>
          <a:xfrm>
            <a:off x="7573163" y="3450503"/>
            <a:ext cx="358197" cy="208812"/>
            <a:chOff x="1139959" y="2543175"/>
            <a:chExt cx="617171" cy="359780"/>
          </a:xfrm>
        </p:grpSpPr>
        <p:grpSp>
          <p:nvGrpSpPr>
            <p:cNvPr id="173" name="Group 172">
              <a:extLst>
                <a:ext uri="{FF2B5EF4-FFF2-40B4-BE49-F238E27FC236}">
                  <a16:creationId xmlns:a16="http://schemas.microsoft.com/office/drawing/2014/main" id="{2259D49B-30DD-4087-AC33-87C27CB588E1}"/>
                </a:ext>
              </a:extLst>
            </p:cNvPr>
            <p:cNvGrpSpPr/>
            <p:nvPr/>
          </p:nvGrpSpPr>
          <p:grpSpPr>
            <a:xfrm>
              <a:off x="1139959" y="2557546"/>
              <a:ext cx="235352" cy="343452"/>
              <a:chOff x="1103506" y="2567788"/>
              <a:chExt cx="405526" cy="591791"/>
            </a:xfrm>
          </p:grpSpPr>
          <p:sp>
            <p:nvSpPr>
              <p:cNvPr id="175" name="Freeform: Shape 174">
                <a:extLst>
                  <a:ext uri="{FF2B5EF4-FFF2-40B4-BE49-F238E27FC236}">
                    <a16:creationId xmlns:a16="http://schemas.microsoft.com/office/drawing/2014/main" id="{C6B6B613-FF0D-484E-BEF5-615CEB66966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76" name="Rectangle 175">
                <a:extLst>
                  <a:ext uri="{FF2B5EF4-FFF2-40B4-BE49-F238E27FC236}">
                    <a16:creationId xmlns:a16="http://schemas.microsoft.com/office/drawing/2014/main" id="{0A504341-53FD-40C3-BD68-1FC1105845A5}"/>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4" name="Freeform 5">
              <a:extLst>
                <a:ext uri="{FF2B5EF4-FFF2-40B4-BE49-F238E27FC236}">
                  <a16:creationId xmlns:a16="http://schemas.microsoft.com/office/drawing/2014/main" id="{0AB1DF84-ECD6-416C-9F98-9C38306F80F0}"/>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77" name="Group 176">
            <a:extLst>
              <a:ext uri="{FF2B5EF4-FFF2-40B4-BE49-F238E27FC236}">
                <a16:creationId xmlns:a16="http://schemas.microsoft.com/office/drawing/2014/main" id="{1673613C-397D-4E88-92C5-658BD1381078}"/>
              </a:ext>
            </a:extLst>
          </p:cNvPr>
          <p:cNvGrpSpPr/>
          <p:nvPr/>
        </p:nvGrpSpPr>
        <p:grpSpPr>
          <a:xfrm>
            <a:off x="7573163" y="3793359"/>
            <a:ext cx="358197" cy="208812"/>
            <a:chOff x="1139959" y="2543175"/>
            <a:chExt cx="617171" cy="359780"/>
          </a:xfrm>
        </p:grpSpPr>
        <p:grpSp>
          <p:nvGrpSpPr>
            <p:cNvPr id="178" name="Group 177">
              <a:extLst>
                <a:ext uri="{FF2B5EF4-FFF2-40B4-BE49-F238E27FC236}">
                  <a16:creationId xmlns:a16="http://schemas.microsoft.com/office/drawing/2014/main" id="{37D50722-4908-4D11-974A-42DC82C008F6}"/>
                </a:ext>
              </a:extLst>
            </p:cNvPr>
            <p:cNvGrpSpPr/>
            <p:nvPr/>
          </p:nvGrpSpPr>
          <p:grpSpPr>
            <a:xfrm>
              <a:off x="1139959" y="2557546"/>
              <a:ext cx="235352" cy="343452"/>
              <a:chOff x="1103506" y="2567788"/>
              <a:chExt cx="405526" cy="591791"/>
            </a:xfrm>
          </p:grpSpPr>
          <p:sp>
            <p:nvSpPr>
              <p:cNvPr id="180" name="Freeform: Shape 179">
                <a:extLst>
                  <a:ext uri="{FF2B5EF4-FFF2-40B4-BE49-F238E27FC236}">
                    <a16:creationId xmlns:a16="http://schemas.microsoft.com/office/drawing/2014/main" id="{D4FC234F-F9CA-44B2-9414-4DEC70ABCCF4}"/>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181" name="Rectangle 180">
                <a:extLst>
                  <a:ext uri="{FF2B5EF4-FFF2-40B4-BE49-F238E27FC236}">
                    <a16:creationId xmlns:a16="http://schemas.microsoft.com/office/drawing/2014/main" id="{D81F8581-CEBA-4087-9563-80AF799ACA64}"/>
                  </a:ext>
                </a:extLst>
              </p:cNvPr>
              <p:cNvSpPr/>
              <p:nvPr/>
            </p:nvSpPr>
            <p:spPr bwMode="auto">
              <a:xfrm>
                <a:off x="1103506" y="2816110"/>
                <a:ext cx="405526" cy="343469"/>
              </a:xfrm>
              <a:prstGeom prst="rect">
                <a:avLst/>
              </a:prstGeom>
              <a:solidFill>
                <a:srgbClr val="FFFFFF">
                  <a:lumMod val="95000"/>
                </a:srgbClr>
              </a:solid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179" name="Freeform 5">
              <a:extLst>
                <a:ext uri="{FF2B5EF4-FFF2-40B4-BE49-F238E27FC236}">
                  <a16:creationId xmlns:a16="http://schemas.microsoft.com/office/drawing/2014/main" id="{73270F3A-DD63-4FBE-9E80-96234EE263EC}"/>
                </a:ext>
              </a:extLst>
            </p:cNvPr>
            <p:cNvSpPr>
              <a:spLocks noEditPoints="1"/>
            </p:cNvSpPr>
            <p:nvPr/>
          </p:nvSpPr>
          <p:spPr bwMode="auto">
            <a:xfrm>
              <a:off x="1435125" y="2543175"/>
              <a:ext cx="322005" cy="3597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182" name="Straight Connector 181">
            <a:extLst>
              <a:ext uri="{FF2B5EF4-FFF2-40B4-BE49-F238E27FC236}">
                <a16:creationId xmlns:a16="http://schemas.microsoft.com/office/drawing/2014/main" id="{7D37C28E-7C85-4BAF-9076-4BB67500E539}"/>
              </a:ext>
            </a:extLst>
          </p:cNvPr>
          <p:cNvCxnSpPr>
            <a:cxnSpLocks/>
          </p:cNvCxnSpPr>
          <p:nvPr/>
        </p:nvCxnSpPr>
        <p:spPr>
          <a:xfrm>
            <a:off x="7958645" y="3554909"/>
            <a:ext cx="348033" cy="0"/>
          </a:xfrm>
          <a:prstGeom prst="line">
            <a:avLst/>
          </a:prstGeom>
          <a:noFill/>
          <a:ln w="12700" cap="flat" cmpd="sng" algn="ctr">
            <a:solidFill>
              <a:schemeClr val="accent4"/>
            </a:solidFill>
            <a:prstDash val="dash"/>
            <a:headEnd type="none"/>
            <a:tailEnd type="none"/>
          </a:ln>
          <a:effectLst/>
        </p:spPr>
      </p:cxnSp>
      <p:cxnSp>
        <p:nvCxnSpPr>
          <p:cNvPr id="183" name="Connector: Elbow 182">
            <a:extLst>
              <a:ext uri="{FF2B5EF4-FFF2-40B4-BE49-F238E27FC236}">
                <a16:creationId xmlns:a16="http://schemas.microsoft.com/office/drawing/2014/main" id="{2D11503A-0612-4E07-8993-1CE579616EBE}"/>
              </a:ext>
            </a:extLst>
          </p:cNvPr>
          <p:cNvCxnSpPr>
            <a:cxnSpLocks/>
          </p:cNvCxnSpPr>
          <p:nvPr/>
        </p:nvCxnSpPr>
        <p:spPr>
          <a:xfrm>
            <a:off x="7949104" y="3216525"/>
            <a:ext cx="9541" cy="685712"/>
          </a:xfrm>
          <a:prstGeom prst="bentConnector3">
            <a:avLst>
              <a:gd name="adj1" fmla="val 1800000"/>
            </a:avLst>
          </a:prstGeom>
          <a:noFill/>
          <a:ln w="12700" cap="flat" cmpd="sng" algn="ctr">
            <a:solidFill>
              <a:schemeClr val="accent4"/>
            </a:solidFill>
            <a:prstDash val="dash"/>
            <a:headEnd type="none"/>
            <a:tailEnd type="none"/>
          </a:ln>
          <a:effectLst/>
        </p:spPr>
      </p:cxnSp>
      <p:grpSp>
        <p:nvGrpSpPr>
          <p:cNvPr id="184" name="Group 183">
            <a:extLst>
              <a:ext uri="{FF2B5EF4-FFF2-40B4-BE49-F238E27FC236}">
                <a16:creationId xmlns:a16="http://schemas.microsoft.com/office/drawing/2014/main" id="{A23476B6-D443-4FD3-BFE1-B814FB6DC6CC}"/>
              </a:ext>
            </a:extLst>
          </p:cNvPr>
          <p:cNvGrpSpPr/>
          <p:nvPr/>
        </p:nvGrpSpPr>
        <p:grpSpPr>
          <a:xfrm>
            <a:off x="2546897" y="5072608"/>
            <a:ext cx="619568" cy="527052"/>
            <a:chOff x="2107244" y="1575258"/>
            <a:chExt cx="310993" cy="264555"/>
          </a:xfrm>
        </p:grpSpPr>
        <p:grpSp>
          <p:nvGrpSpPr>
            <p:cNvPr id="185" name="Group 184">
              <a:extLst>
                <a:ext uri="{FF2B5EF4-FFF2-40B4-BE49-F238E27FC236}">
                  <a16:creationId xmlns:a16="http://schemas.microsoft.com/office/drawing/2014/main" id="{969579C4-B52B-4CF5-A360-06C986D2E3E3}"/>
                </a:ext>
              </a:extLst>
            </p:cNvPr>
            <p:cNvGrpSpPr/>
            <p:nvPr/>
          </p:nvGrpSpPr>
          <p:grpSpPr>
            <a:xfrm>
              <a:off x="2107244" y="1575258"/>
              <a:ext cx="310993" cy="264555"/>
              <a:chOff x="2107244" y="1575258"/>
              <a:chExt cx="310993" cy="264555"/>
            </a:xfrm>
          </p:grpSpPr>
          <p:sp>
            <p:nvSpPr>
              <p:cNvPr id="193" name="Rectangle 9">
                <a:extLst>
                  <a:ext uri="{FF2B5EF4-FFF2-40B4-BE49-F238E27FC236}">
                    <a16:creationId xmlns:a16="http://schemas.microsoft.com/office/drawing/2014/main" id="{921C18AA-332D-4188-AA70-34D4289713B7}"/>
                  </a:ext>
                </a:extLst>
              </p:cNvPr>
              <p:cNvSpPr>
                <a:spLocks noChangeArrowheads="1"/>
              </p:cNvSpPr>
              <p:nvPr/>
            </p:nvSpPr>
            <p:spPr bwMode="auto">
              <a:xfrm>
                <a:off x="2107244" y="1575258"/>
                <a:ext cx="310993" cy="264555"/>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4" name="Line 10">
                <a:extLst>
                  <a:ext uri="{FF2B5EF4-FFF2-40B4-BE49-F238E27FC236}">
                    <a16:creationId xmlns:a16="http://schemas.microsoft.com/office/drawing/2014/main" id="{CC492513-348E-4CC6-A6D8-5298834A3225}"/>
                  </a:ext>
                </a:extLst>
              </p:cNvPr>
              <p:cNvSpPr>
                <a:spLocks noChangeShapeType="1"/>
              </p:cNvSpPr>
              <p:nvPr/>
            </p:nvSpPr>
            <p:spPr bwMode="auto">
              <a:xfrm flipH="1">
                <a:off x="2107244" y="1647026"/>
                <a:ext cx="310993"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6" name="Group 185">
              <a:extLst>
                <a:ext uri="{FF2B5EF4-FFF2-40B4-BE49-F238E27FC236}">
                  <a16:creationId xmlns:a16="http://schemas.microsoft.com/office/drawing/2014/main" id="{39D36DD3-D77B-4BE3-94A4-BAA2B3367D96}"/>
                </a:ext>
              </a:extLst>
            </p:cNvPr>
            <p:cNvGrpSpPr/>
            <p:nvPr/>
          </p:nvGrpSpPr>
          <p:grpSpPr>
            <a:xfrm>
              <a:off x="2287367" y="1599181"/>
              <a:ext cx="95690" cy="23923"/>
              <a:chOff x="2287367" y="1599181"/>
              <a:chExt cx="95690" cy="23923"/>
            </a:xfrm>
          </p:grpSpPr>
          <p:sp>
            <p:nvSpPr>
              <p:cNvPr id="190" name="Oval 11">
                <a:extLst>
                  <a:ext uri="{FF2B5EF4-FFF2-40B4-BE49-F238E27FC236}">
                    <a16:creationId xmlns:a16="http://schemas.microsoft.com/office/drawing/2014/main" id="{8DE3E0AA-E259-4247-A8B8-F43F242F4332}"/>
                  </a:ext>
                </a:extLst>
              </p:cNvPr>
              <p:cNvSpPr>
                <a:spLocks noChangeArrowheads="1"/>
              </p:cNvSpPr>
              <p:nvPr/>
            </p:nvSpPr>
            <p:spPr bwMode="auto">
              <a:xfrm>
                <a:off x="228736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1" name="Oval 12">
                <a:extLst>
                  <a:ext uri="{FF2B5EF4-FFF2-40B4-BE49-F238E27FC236}">
                    <a16:creationId xmlns:a16="http://schemas.microsoft.com/office/drawing/2014/main" id="{34E60C15-153B-4083-846D-B99498F98C01}"/>
                  </a:ext>
                </a:extLst>
              </p:cNvPr>
              <p:cNvSpPr>
                <a:spLocks noChangeArrowheads="1"/>
              </p:cNvSpPr>
              <p:nvPr/>
            </p:nvSpPr>
            <p:spPr bwMode="auto">
              <a:xfrm>
                <a:off x="2322547"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2" name="Oval 13">
                <a:extLst>
                  <a:ext uri="{FF2B5EF4-FFF2-40B4-BE49-F238E27FC236}">
                    <a16:creationId xmlns:a16="http://schemas.microsoft.com/office/drawing/2014/main" id="{2C7434AA-40A0-4015-B35C-E0CF038090BD}"/>
                  </a:ext>
                </a:extLst>
              </p:cNvPr>
              <p:cNvSpPr>
                <a:spLocks noChangeArrowheads="1"/>
              </p:cNvSpPr>
              <p:nvPr/>
            </p:nvSpPr>
            <p:spPr bwMode="auto">
              <a:xfrm>
                <a:off x="2359134" y="1599181"/>
                <a:ext cx="23923" cy="23923"/>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87" name="Group 186">
              <a:extLst>
                <a:ext uri="{FF2B5EF4-FFF2-40B4-BE49-F238E27FC236}">
                  <a16:creationId xmlns:a16="http://schemas.microsoft.com/office/drawing/2014/main" id="{412FC09C-43E3-4F8B-A190-A0D2D1F5670C}"/>
                </a:ext>
              </a:extLst>
            </p:cNvPr>
            <p:cNvGrpSpPr/>
            <p:nvPr/>
          </p:nvGrpSpPr>
          <p:grpSpPr>
            <a:xfrm>
              <a:off x="2202934" y="1701907"/>
              <a:ext cx="95690" cy="90061"/>
              <a:chOff x="2202934" y="1701907"/>
              <a:chExt cx="95690" cy="90061"/>
            </a:xfrm>
          </p:grpSpPr>
          <p:sp>
            <p:nvSpPr>
              <p:cNvPr id="188" name="Freeform 14">
                <a:extLst>
                  <a:ext uri="{FF2B5EF4-FFF2-40B4-BE49-F238E27FC236}">
                    <a16:creationId xmlns:a16="http://schemas.microsoft.com/office/drawing/2014/main" id="{17999CAE-DD74-4C2D-A492-0C97AABF5A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9" name="Line 15">
                <a:extLst>
                  <a:ext uri="{FF2B5EF4-FFF2-40B4-BE49-F238E27FC236}">
                    <a16:creationId xmlns:a16="http://schemas.microsoft.com/office/drawing/2014/main" id="{E037FC2C-7A51-4DB2-89BB-D3C9B6231624}"/>
                  </a:ext>
                </a:extLst>
              </p:cNvPr>
              <p:cNvSpPr>
                <a:spLocks noChangeShapeType="1"/>
              </p:cNvSpPr>
              <p:nvPr/>
            </p:nvSpPr>
            <p:spPr bwMode="auto">
              <a:xfrm>
                <a:off x="2253117" y="1755381"/>
                <a:ext cx="0" cy="3658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5" name="TextBox 194">
            <a:extLst>
              <a:ext uri="{FF2B5EF4-FFF2-40B4-BE49-F238E27FC236}">
                <a16:creationId xmlns:a16="http://schemas.microsoft.com/office/drawing/2014/main" id="{F3C0559D-D3E2-4238-9CF5-DECADA6D94D4}"/>
              </a:ext>
            </a:extLst>
          </p:cNvPr>
          <p:cNvSpPr txBox="1"/>
          <p:nvPr/>
        </p:nvSpPr>
        <p:spPr>
          <a:xfrm>
            <a:off x="2553024" y="5703315"/>
            <a:ext cx="607314"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32472" fontAlgn="base">
              <a:spcBef>
                <a:spcPct val="0"/>
              </a:spcBef>
              <a:spcAft>
                <a:spcPct val="0"/>
              </a:spcAft>
              <a:defRPr sz="1000">
                <a:solidFill>
                  <a:schemeClr val="tx2"/>
                </a:solidFill>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App</a:t>
            </a:r>
          </a:p>
        </p:txBody>
      </p:sp>
    </p:spTree>
    <p:extLst>
      <p:ext uri="{BB962C8B-B14F-4D97-AF65-F5344CB8AC3E}">
        <p14:creationId xmlns:p14="http://schemas.microsoft.com/office/powerpoint/2010/main" val="57134100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a:xfrm>
            <a:off x="426425" y="222584"/>
            <a:ext cx="3032872" cy="739343"/>
          </a:xfrm>
        </p:spPr>
        <p:txBody>
          <a:bodyPr/>
          <a:lstStyle/>
          <a:p>
            <a:r>
              <a:rPr lang="en-US" dirty="0">
                <a:solidFill>
                  <a:schemeClr val="bg1"/>
                </a:solidFill>
              </a:rPr>
              <a:t>Single Sign-On</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3783663" y="2604836"/>
            <a:ext cx="1253921"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3"/>
            <a:stretch>
              <a:fillRect/>
            </a:stretch>
          </p:blipFill>
          <p:spPr>
            <a:xfrm>
              <a:off x="9717416" y="5415119"/>
              <a:ext cx="400733" cy="401888"/>
            </a:xfrm>
            <a:prstGeom prst="rect">
              <a:avLst/>
            </a:prstGeom>
          </p:spPr>
        </p:pic>
      </p:grpSp>
      <p:grpSp>
        <p:nvGrpSpPr>
          <p:cNvPr id="103" name="Group 102">
            <a:extLst>
              <a:ext uri="{FF2B5EF4-FFF2-40B4-BE49-F238E27FC236}">
                <a16:creationId xmlns:a16="http://schemas.microsoft.com/office/drawing/2014/main" id="{B6C17D53-FB6B-4DE9-A162-A1164BF8F81C}"/>
              </a:ext>
            </a:extLst>
          </p:cNvPr>
          <p:cNvGrpSpPr/>
          <p:nvPr/>
        </p:nvGrpSpPr>
        <p:grpSpPr>
          <a:xfrm>
            <a:off x="3773482" y="3676913"/>
            <a:ext cx="1304797" cy="840223"/>
            <a:chOff x="6814901" y="2793064"/>
            <a:chExt cx="1304797" cy="840223"/>
          </a:xfrm>
        </p:grpSpPr>
        <p:sp>
          <p:nvSpPr>
            <p:cNvPr id="38" name="Rectangle 37">
              <a:extLst>
                <a:ext uri="{FF2B5EF4-FFF2-40B4-BE49-F238E27FC236}">
                  <a16:creationId xmlns:a16="http://schemas.microsoft.com/office/drawing/2014/main" id="{DBB8A1E8-A283-4E13-BDEC-E0408241673B}"/>
                </a:ext>
              </a:extLst>
            </p:cNvPr>
            <p:cNvSpPr/>
            <p:nvPr/>
          </p:nvSpPr>
          <p:spPr bwMode="auto">
            <a:xfrm>
              <a:off x="6814901" y="2793064"/>
              <a:ext cx="1286603"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6833095" y="2922926"/>
              <a:ext cx="128660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Studio</a:t>
              </a:r>
            </a:p>
          </p:txBody>
        </p:sp>
        <p:pic>
          <p:nvPicPr>
            <p:cNvPr id="42" name="Graphic 41">
              <a:extLst>
                <a:ext uri="{FF2B5EF4-FFF2-40B4-BE49-F238E27FC236}">
                  <a16:creationId xmlns:a16="http://schemas.microsoft.com/office/drawing/2014/main" id="{75F4CC6C-2F40-419D-B4BF-4266EB1C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218" y="3222890"/>
              <a:ext cx="351820" cy="351820"/>
            </a:xfrm>
            <a:prstGeom prst="rect">
              <a:avLst/>
            </a:prstGeom>
          </p:spPr>
        </p:pic>
      </p:grpSp>
      <p:sp>
        <p:nvSpPr>
          <p:cNvPr id="54" name="boy" title="Icon of a man">
            <a:extLst>
              <a:ext uri="{FF2B5EF4-FFF2-40B4-BE49-F238E27FC236}">
                <a16:creationId xmlns:a16="http://schemas.microsoft.com/office/drawing/2014/main" id="{C916D846-3604-4EE4-8EB5-D4C96A51CAB7}"/>
              </a:ext>
            </a:extLst>
          </p:cNvPr>
          <p:cNvSpPr>
            <a:spLocks noChangeAspect="1" noEditPoints="1"/>
          </p:cNvSpPr>
          <p:nvPr/>
        </p:nvSpPr>
        <p:spPr bwMode="auto">
          <a:xfrm>
            <a:off x="211619" y="249462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cxnSp>
        <p:nvCxnSpPr>
          <p:cNvPr id="106" name="Straight Arrow Connector 105">
            <a:extLst>
              <a:ext uri="{FF2B5EF4-FFF2-40B4-BE49-F238E27FC236}">
                <a16:creationId xmlns:a16="http://schemas.microsoft.com/office/drawing/2014/main" id="{85D70EF3-98E8-4E88-9CB7-DE8AEB324AE9}"/>
              </a:ext>
            </a:extLst>
          </p:cNvPr>
          <p:cNvCxnSpPr>
            <a:cxnSpLocks/>
          </p:cNvCxnSpPr>
          <p:nvPr/>
        </p:nvCxnSpPr>
        <p:spPr>
          <a:xfrm>
            <a:off x="1407360" y="4065863"/>
            <a:ext cx="2286000" cy="0"/>
          </a:xfrm>
          <a:prstGeom prst="straightConnector1">
            <a:avLst/>
          </a:prstGeom>
          <a:noFill/>
          <a:ln w="12700" cap="flat" cmpd="sng" algn="ctr">
            <a:solidFill>
              <a:schemeClr val="accent4"/>
            </a:solidFill>
            <a:prstDash val="solid"/>
            <a:headEnd type="none"/>
            <a:tailEnd type="triangle"/>
          </a:ln>
          <a:effectLst/>
        </p:spPr>
      </p:cxnSp>
      <p:sp>
        <p:nvSpPr>
          <p:cNvPr id="115" name="Rectangle 114">
            <a:extLst>
              <a:ext uri="{FF2B5EF4-FFF2-40B4-BE49-F238E27FC236}">
                <a16:creationId xmlns:a16="http://schemas.microsoft.com/office/drawing/2014/main" id="{ED735ABE-FD17-44AB-BBA6-E85B76EE8381}"/>
              </a:ext>
            </a:extLst>
          </p:cNvPr>
          <p:cNvSpPr/>
          <p:nvPr/>
        </p:nvSpPr>
        <p:spPr bwMode="auto">
          <a:xfrm>
            <a:off x="9513380" y="494175"/>
            <a:ext cx="228600" cy="122229"/>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E4948D3F-D48F-4728-A41E-24AF7F7FCE93}"/>
              </a:ext>
            </a:extLst>
          </p:cNvPr>
          <p:cNvSpPr txBox="1"/>
          <p:nvPr/>
        </p:nvSpPr>
        <p:spPr>
          <a:xfrm>
            <a:off x="9873492" y="479002"/>
            <a:ext cx="2279150"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Foundation Components</a:t>
            </a:r>
          </a:p>
        </p:txBody>
      </p:sp>
      <p:sp>
        <p:nvSpPr>
          <p:cNvPr id="117" name="Rectangle 116">
            <a:extLst>
              <a:ext uri="{FF2B5EF4-FFF2-40B4-BE49-F238E27FC236}">
                <a16:creationId xmlns:a16="http://schemas.microsoft.com/office/drawing/2014/main" id="{BF53062C-DE4E-4108-82A2-ABF773DBAE19}"/>
              </a:ext>
            </a:extLst>
          </p:cNvPr>
          <p:cNvSpPr/>
          <p:nvPr/>
        </p:nvSpPr>
        <p:spPr bwMode="auto">
          <a:xfrm>
            <a:off x="9513380" y="739736"/>
            <a:ext cx="228600" cy="122229"/>
          </a:xfrm>
          <a:prstGeom prst="rect">
            <a:avLst/>
          </a:prstGeom>
          <a:solidFill>
            <a:srgbClr val="F9FAE2">
              <a:alpha val="50000"/>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EA2F0E7C-F0F1-405A-ACD5-CA451322FA2E}"/>
              </a:ext>
            </a:extLst>
          </p:cNvPr>
          <p:cNvSpPr txBox="1"/>
          <p:nvPr/>
        </p:nvSpPr>
        <p:spPr>
          <a:xfrm>
            <a:off x="9873492" y="724563"/>
            <a:ext cx="1624997"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bg1"/>
                </a:solidFill>
              </a:rPr>
              <a:t>Synapse Linked Services</a:t>
            </a:r>
          </a:p>
        </p:txBody>
      </p:sp>
      <p:grpSp>
        <p:nvGrpSpPr>
          <p:cNvPr id="37" name="Group 36">
            <a:extLst>
              <a:ext uri="{FF2B5EF4-FFF2-40B4-BE49-F238E27FC236}">
                <a16:creationId xmlns:a16="http://schemas.microsoft.com/office/drawing/2014/main" id="{185881EE-EC61-42CF-96EC-D1E6B62196F0}"/>
              </a:ext>
            </a:extLst>
          </p:cNvPr>
          <p:cNvGrpSpPr/>
          <p:nvPr/>
        </p:nvGrpSpPr>
        <p:grpSpPr>
          <a:xfrm>
            <a:off x="1147531" y="5531279"/>
            <a:ext cx="5530297" cy="1259341"/>
            <a:chOff x="2328372" y="5101815"/>
            <a:chExt cx="5530297" cy="1259341"/>
          </a:xfrm>
        </p:grpSpPr>
        <p:sp>
          <p:nvSpPr>
            <p:cNvPr id="61" name="Rectangle 60">
              <a:extLst>
                <a:ext uri="{FF2B5EF4-FFF2-40B4-BE49-F238E27FC236}">
                  <a16:creationId xmlns:a16="http://schemas.microsoft.com/office/drawing/2014/main" id="{5F78B741-3DE7-4419-8CA1-9FE7B12B8B85}"/>
                </a:ext>
              </a:extLst>
            </p:cNvPr>
            <p:cNvSpPr/>
            <p:nvPr/>
          </p:nvSpPr>
          <p:spPr bwMode="auto">
            <a:xfrm>
              <a:off x="3819096" y="5266643"/>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41EB2951-1179-4A6A-ABE6-C357BDC4622B}"/>
                </a:ext>
              </a:extLst>
            </p:cNvPr>
            <p:cNvSpPr txBox="1"/>
            <p:nvPr/>
          </p:nvSpPr>
          <p:spPr>
            <a:xfrm>
              <a:off x="3937100" y="5336819"/>
              <a:ext cx="946491"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Spark</a:t>
              </a:r>
            </a:p>
          </p:txBody>
        </p:sp>
        <p:sp>
          <p:nvSpPr>
            <p:cNvPr id="64" name="Rectangle 63">
              <a:extLst>
                <a:ext uri="{FF2B5EF4-FFF2-40B4-BE49-F238E27FC236}">
                  <a16:creationId xmlns:a16="http://schemas.microsoft.com/office/drawing/2014/main" id="{1CD36E68-6A3E-4AA8-9CFA-42A1EDFE7CE7}"/>
                </a:ext>
              </a:extLst>
            </p:cNvPr>
            <p:cNvSpPr/>
            <p:nvPr/>
          </p:nvSpPr>
          <p:spPr bwMode="auto">
            <a:xfrm>
              <a:off x="6444458"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65" name="TextBox 64">
              <a:extLst>
                <a:ext uri="{FF2B5EF4-FFF2-40B4-BE49-F238E27FC236}">
                  <a16:creationId xmlns:a16="http://schemas.microsoft.com/office/drawing/2014/main" id="{8A60503F-E176-4C13-AC47-7E14F3AA243E}"/>
                </a:ext>
              </a:extLst>
            </p:cNvPr>
            <p:cNvSpPr txBox="1"/>
            <p:nvPr/>
          </p:nvSpPr>
          <p:spPr>
            <a:xfrm>
              <a:off x="6536606" y="5335741"/>
              <a:ext cx="988643"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Power BI </a:t>
              </a:r>
            </a:p>
          </p:txBody>
        </p:sp>
        <p:pic>
          <p:nvPicPr>
            <p:cNvPr id="77" name="Picture 76" descr="A picture containing drawing&#10;&#10;Description automatically generated">
              <a:extLst>
                <a:ext uri="{FF2B5EF4-FFF2-40B4-BE49-F238E27FC236}">
                  <a16:creationId xmlns:a16="http://schemas.microsoft.com/office/drawing/2014/main" id="{EE824F48-44A7-473C-91FC-432C6CDBA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63" y="5635674"/>
              <a:ext cx="652727" cy="391636"/>
            </a:xfrm>
            <a:prstGeom prst="rect">
              <a:avLst/>
            </a:prstGeom>
          </p:spPr>
        </p:pic>
        <p:pic>
          <p:nvPicPr>
            <p:cNvPr id="53" name="Picture 4">
              <a:extLst>
                <a:ext uri="{FF2B5EF4-FFF2-40B4-BE49-F238E27FC236}">
                  <a16:creationId xmlns:a16="http://schemas.microsoft.com/office/drawing/2014/main" id="{92C67315-55EA-4997-A8E4-9FE3FACCF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4137" y="5650087"/>
              <a:ext cx="594448" cy="3094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340C3419-3730-4DB6-A18F-0B127FE4A541}"/>
                </a:ext>
              </a:extLst>
            </p:cNvPr>
            <p:cNvSpPr/>
            <p:nvPr/>
          </p:nvSpPr>
          <p:spPr bwMode="auto">
            <a:xfrm>
              <a:off x="2328372" y="5101815"/>
              <a:ext cx="5530297" cy="125934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A134C40-6B96-49A4-A098-B741A4C1D963}"/>
                </a:ext>
              </a:extLst>
            </p:cNvPr>
            <p:cNvSpPr/>
            <p:nvPr/>
          </p:nvSpPr>
          <p:spPr bwMode="auto">
            <a:xfrm>
              <a:off x="2541459" y="5275934"/>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88" name="TextBox 87">
              <a:extLst>
                <a:ext uri="{FF2B5EF4-FFF2-40B4-BE49-F238E27FC236}">
                  <a16:creationId xmlns:a16="http://schemas.microsoft.com/office/drawing/2014/main" id="{39C523BD-5945-4444-9275-3CEF3130E4C5}"/>
                </a:ext>
              </a:extLst>
            </p:cNvPr>
            <p:cNvSpPr txBox="1"/>
            <p:nvPr/>
          </p:nvSpPr>
          <p:spPr>
            <a:xfrm>
              <a:off x="2633609" y="5315449"/>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Azure Synapse Analytics</a:t>
              </a:r>
            </a:p>
          </p:txBody>
        </p:sp>
        <p:pic>
          <p:nvPicPr>
            <p:cNvPr id="89" name="Graphic 88">
              <a:extLst>
                <a:ext uri="{FF2B5EF4-FFF2-40B4-BE49-F238E27FC236}">
                  <a16:creationId xmlns:a16="http://schemas.microsoft.com/office/drawing/2014/main" id="{68AD675E-17D2-4DAC-898B-8F254B9BC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643" y="5684781"/>
              <a:ext cx="351820" cy="351820"/>
            </a:xfrm>
            <a:prstGeom prst="rect">
              <a:avLst/>
            </a:prstGeom>
          </p:spPr>
        </p:pic>
        <p:sp>
          <p:nvSpPr>
            <p:cNvPr id="93" name="Rectangle 92">
              <a:extLst>
                <a:ext uri="{FF2B5EF4-FFF2-40B4-BE49-F238E27FC236}">
                  <a16:creationId xmlns:a16="http://schemas.microsoft.com/office/drawing/2014/main" id="{F5785830-A020-4C54-9FFE-932F66FD43EC}"/>
                </a:ext>
              </a:extLst>
            </p:cNvPr>
            <p:cNvSpPr/>
            <p:nvPr/>
          </p:nvSpPr>
          <p:spPr bwMode="auto">
            <a:xfrm>
              <a:off x="5154830" y="5266643"/>
              <a:ext cx="1150188" cy="840223"/>
            </a:xfrm>
            <a:prstGeom prst="rect">
              <a:avLst/>
            </a:prstGeom>
            <a:solidFill>
              <a:srgbClr val="F9FAE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4" name="TextBox 93">
              <a:extLst>
                <a:ext uri="{FF2B5EF4-FFF2-40B4-BE49-F238E27FC236}">
                  <a16:creationId xmlns:a16="http://schemas.microsoft.com/office/drawing/2014/main" id="{AB8B0565-4621-4B4D-B447-BDAEBD4FE0DE}"/>
                </a:ext>
              </a:extLst>
            </p:cNvPr>
            <p:cNvSpPr txBox="1"/>
            <p:nvPr/>
          </p:nvSpPr>
          <p:spPr>
            <a:xfrm>
              <a:off x="5246980" y="5306158"/>
              <a:ext cx="1058038"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dirty="0">
                  <a:latin typeface="+mj-lt"/>
                </a:rPr>
                <a:t>Azure Data Lake Storage Gen2</a:t>
              </a:r>
            </a:p>
          </p:txBody>
        </p:sp>
        <p:pic>
          <p:nvPicPr>
            <p:cNvPr id="95" name="Graphic 94">
              <a:extLst>
                <a:ext uri="{FF2B5EF4-FFF2-40B4-BE49-F238E27FC236}">
                  <a16:creationId xmlns:a16="http://schemas.microsoft.com/office/drawing/2014/main" id="{DFDAA85A-4FAC-4B32-92A3-25137C1C40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508" y="5731486"/>
              <a:ext cx="295824" cy="295824"/>
            </a:xfrm>
            <a:prstGeom prst="rect">
              <a:avLst/>
            </a:prstGeom>
          </p:spPr>
        </p:pic>
      </p:grpSp>
      <p:sp>
        <p:nvSpPr>
          <p:cNvPr id="15" name="Arrow: Right 14">
            <a:extLst>
              <a:ext uri="{FF2B5EF4-FFF2-40B4-BE49-F238E27FC236}">
                <a16:creationId xmlns:a16="http://schemas.microsoft.com/office/drawing/2014/main" id="{27234916-F397-44A8-9569-8383B51E4BFC}"/>
              </a:ext>
            </a:extLst>
          </p:cNvPr>
          <p:cNvSpPr/>
          <p:nvPr/>
        </p:nvSpPr>
        <p:spPr bwMode="auto">
          <a:xfrm rot="5400000">
            <a:off x="3846954" y="4933672"/>
            <a:ext cx="818956"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6" name="Arrow: Right 95">
            <a:extLst>
              <a:ext uri="{FF2B5EF4-FFF2-40B4-BE49-F238E27FC236}">
                <a16:creationId xmlns:a16="http://schemas.microsoft.com/office/drawing/2014/main" id="{4D1B44CC-93B6-4279-BE4D-5D967CA8A2B0}"/>
              </a:ext>
            </a:extLst>
          </p:cNvPr>
          <p:cNvSpPr/>
          <p:nvPr/>
        </p:nvSpPr>
        <p:spPr bwMode="auto">
          <a:xfrm rot="16200000">
            <a:off x="4022841" y="4896551"/>
            <a:ext cx="818957"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772F5D85-43E0-4E52-B2AA-FA7BFB63E549}"/>
              </a:ext>
            </a:extLst>
          </p:cNvPr>
          <p:cNvSpPr/>
          <p:nvPr/>
        </p:nvSpPr>
        <p:spPr bwMode="auto">
          <a:xfrm rot="10800000">
            <a:off x="5242601" y="3877786"/>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0" name="Arrow: Right 99">
            <a:extLst>
              <a:ext uri="{FF2B5EF4-FFF2-40B4-BE49-F238E27FC236}">
                <a16:creationId xmlns:a16="http://schemas.microsoft.com/office/drawing/2014/main" id="{3811A55F-7E4C-4DCE-81B3-E9164FFD93F1}"/>
              </a:ext>
            </a:extLst>
          </p:cNvPr>
          <p:cNvSpPr/>
          <p:nvPr/>
        </p:nvSpPr>
        <p:spPr bwMode="auto">
          <a:xfrm>
            <a:off x="5285041" y="4130898"/>
            <a:ext cx="1259341" cy="228600"/>
          </a:xfrm>
          <a:prstGeom prst="rightArrow">
            <a:avLst>
              <a:gd name="adj1" fmla="val 50000"/>
              <a:gd name="adj2" fmla="val 479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BED089E6-2A9C-4872-9E2E-91C26B329F43}"/>
              </a:ext>
            </a:extLst>
          </p:cNvPr>
          <p:cNvCxnSpPr>
            <a:cxnSpLocks/>
          </p:cNvCxnSpPr>
          <p:nvPr/>
        </p:nvCxnSpPr>
        <p:spPr>
          <a:xfrm>
            <a:off x="1360617" y="176447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0587853-FF9C-492F-95AC-F72F3E474E56}"/>
              </a:ext>
            </a:extLst>
          </p:cNvPr>
          <p:cNvGrpSpPr/>
          <p:nvPr/>
        </p:nvGrpSpPr>
        <p:grpSpPr>
          <a:xfrm>
            <a:off x="3723018" y="1575382"/>
            <a:ext cx="1258073" cy="840223"/>
            <a:chOff x="9065401" y="5036922"/>
            <a:chExt cx="1150188" cy="840223"/>
          </a:xfrm>
          <a:solidFill>
            <a:schemeClr val="tx1"/>
          </a:solidFill>
        </p:grpSpPr>
        <p:sp>
          <p:nvSpPr>
            <p:cNvPr id="102" name="Rectangle 101">
              <a:extLst>
                <a:ext uri="{FF2B5EF4-FFF2-40B4-BE49-F238E27FC236}">
                  <a16:creationId xmlns:a16="http://schemas.microsoft.com/office/drawing/2014/main" id="{33A10C04-EADD-48F4-948E-C58866EE0249}"/>
                </a:ext>
              </a:extLst>
            </p:cNvPr>
            <p:cNvSpPr/>
            <p:nvPr/>
          </p:nvSpPr>
          <p:spPr bwMode="auto">
            <a:xfrm>
              <a:off x="9065401" y="5036922"/>
              <a:ext cx="1150188" cy="840223"/>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104" name="TextBox 103">
              <a:extLst>
                <a:ext uri="{FF2B5EF4-FFF2-40B4-BE49-F238E27FC236}">
                  <a16:creationId xmlns:a16="http://schemas.microsoft.com/office/drawing/2014/main" id="{F6E3FBDC-F884-4E5F-AB4D-2636C2EA5723}"/>
                </a:ext>
              </a:extLst>
            </p:cNvPr>
            <p:cNvSpPr txBox="1"/>
            <p:nvPr/>
          </p:nvSpPr>
          <p:spPr>
            <a:xfrm>
              <a:off x="9157551" y="5145687"/>
              <a:ext cx="983155" cy="230832"/>
            </a:xfrm>
            <a:prstGeom prst="rect">
              <a:avLst/>
            </a:prstGeom>
            <a:grp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Cookies? </a:t>
              </a:r>
            </a:p>
          </p:txBody>
        </p:sp>
      </p:grpSp>
      <p:sp>
        <p:nvSpPr>
          <p:cNvPr id="112" name="TextBox 111">
            <a:extLst>
              <a:ext uri="{FF2B5EF4-FFF2-40B4-BE49-F238E27FC236}">
                <a16:creationId xmlns:a16="http://schemas.microsoft.com/office/drawing/2014/main" id="{846D649F-C3BB-45DC-9868-08581ADEFDA0}"/>
              </a:ext>
            </a:extLst>
          </p:cNvPr>
          <p:cNvSpPr txBox="1"/>
          <p:nvPr/>
        </p:nvSpPr>
        <p:spPr>
          <a:xfrm>
            <a:off x="1561161" y="1526737"/>
            <a:ext cx="2044755"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1. Request web.azuresynapse.net</a:t>
            </a:r>
          </a:p>
        </p:txBody>
      </p:sp>
      <p:cxnSp>
        <p:nvCxnSpPr>
          <p:cNvPr id="113" name="Straight Arrow Connector 112">
            <a:extLst>
              <a:ext uri="{FF2B5EF4-FFF2-40B4-BE49-F238E27FC236}">
                <a16:creationId xmlns:a16="http://schemas.microsoft.com/office/drawing/2014/main" id="{7ED92114-69EC-4214-BADC-523B5F4FD4AF}"/>
              </a:ext>
            </a:extLst>
          </p:cNvPr>
          <p:cNvCxnSpPr>
            <a:cxnSpLocks/>
          </p:cNvCxnSpPr>
          <p:nvPr/>
        </p:nvCxnSpPr>
        <p:spPr>
          <a:xfrm>
            <a:off x="1339397" y="2118357"/>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5C3251B-8C63-4A72-8361-D825F579968B}"/>
              </a:ext>
            </a:extLst>
          </p:cNvPr>
          <p:cNvSpPr txBox="1"/>
          <p:nvPr/>
        </p:nvSpPr>
        <p:spPr>
          <a:xfrm>
            <a:off x="1714538" y="1802337"/>
            <a:ext cx="1634122"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2. Redirect to Auth Server / Authentication Screen</a:t>
            </a:r>
          </a:p>
        </p:txBody>
      </p:sp>
      <p:cxnSp>
        <p:nvCxnSpPr>
          <p:cNvPr id="121" name="Straight Arrow Connector 120">
            <a:extLst>
              <a:ext uri="{FF2B5EF4-FFF2-40B4-BE49-F238E27FC236}">
                <a16:creationId xmlns:a16="http://schemas.microsoft.com/office/drawing/2014/main" id="{E40FEB14-CEB8-4A01-9B12-D7CAB5E46782}"/>
              </a:ext>
            </a:extLst>
          </p:cNvPr>
          <p:cNvCxnSpPr>
            <a:cxnSpLocks/>
          </p:cNvCxnSpPr>
          <p:nvPr/>
        </p:nvCxnSpPr>
        <p:spPr>
          <a:xfrm>
            <a:off x="1360617" y="2829017"/>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6B83E0F-EFBA-48A3-8A25-960EE6B17AC0}"/>
              </a:ext>
            </a:extLst>
          </p:cNvPr>
          <p:cNvSpPr txBox="1"/>
          <p:nvPr/>
        </p:nvSpPr>
        <p:spPr>
          <a:xfrm>
            <a:off x="1679371" y="2604836"/>
            <a:ext cx="1317280"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3. Credentials</a:t>
            </a:r>
          </a:p>
        </p:txBody>
      </p:sp>
      <p:cxnSp>
        <p:nvCxnSpPr>
          <p:cNvPr id="124" name="Straight Arrow Connector 123">
            <a:extLst>
              <a:ext uri="{FF2B5EF4-FFF2-40B4-BE49-F238E27FC236}">
                <a16:creationId xmlns:a16="http://schemas.microsoft.com/office/drawing/2014/main" id="{613399FD-72D4-4748-8C89-555FE66B0368}"/>
              </a:ext>
            </a:extLst>
          </p:cNvPr>
          <p:cNvCxnSpPr>
            <a:cxnSpLocks/>
          </p:cNvCxnSpPr>
          <p:nvPr/>
        </p:nvCxnSpPr>
        <p:spPr>
          <a:xfrm>
            <a:off x="1367089" y="3222984"/>
            <a:ext cx="228600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7965464-1372-4C43-A65E-73A268614155}"/>
              </a:ext>
            </a:extLst>
          </p:cNvPr>
          <p:cNvSpPr txBox="1"/>
          <p:nvPr/>
        </p:nvSpPr>
        <p:spPr>
          <a:xfrm>
            <a:off x="1360618" y="2971180"/>
            <a:ext cx="2325367"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4. Token/ Redirect to Original Server</a:t>
            </a:r>
          </a:p>
        </p:txBody>
      </p:sp>
      <p:sp>
        <p:nvSpPr>
          <p:cNvPr id="128"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636016" y="2364614"/>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29"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83130" y="2033204"/>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130"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4023062" y="1946010"/>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solidFill>
                <a:schemeClr val="bg1"/>
              </a:solidFill>
            </a:endParaRPr>
          </a:p>
        </p:txBody>
      </p:sp>
      <p:sp>
        <p:nvSpPr>
          <p:cNvPr id="131"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4254424" y="2157643"/>
            <a:ext cx="316562" cy="1448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chemeClr val="bg1"/>
              </a:solidFill>
            </a:endParaRPr>
          </a:p>
        </p:txBody>
      </p:sp>
      <p:sp>
        <p:nvSpPr>
          <p:cNvPr id="40" name="TextBox 39">
            <a:extLst>
              <a:ext uri="{FF2B5EF4-FFF2-40B4-BE49-F238E27FC236}">
                <a16:creationId xmlns:a16="http://schemas.microsoft.com/office/drawing/2014/main" id="{61098246-B462-4C73-AD57-F75389975F23}"/>
              </a:ext>
            </a:extLst>
          </p:cNvPr>
          <p:cNvSpPr txBox="1"/>
          <p:nvPr/>
        </p:nvSpPr>
        <p:spPr>
          <a:xfrm>
            <a:off x="3539989" y="4811769"/>
            <a:ext cx="756121" cy="30469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Linked Service</a:t>
            </a:r>
          </a:p>
        </p:txBody>
      </p:sp>
      <p:sp>
        <p:nvSpPr>
          <p:cNvPr id="136" name="TextBox 135">
            <a:extLst>
              <a:ext uri="{FF2B5EF4-FFF2-40B4-BE49-F238E27FC236}">
                <a16:creationId xmlns:a16="http://schemas.microsoft.com/office/drawing/2014/main" id="{9A4483EF-AB55-462E-9E26-57D0B318BEC5}"/>
              </a:ext>
            </a:extLst>
          </p:cNvPr>
          <p:cNvSpPr txBox="1"/>
          <p:nvPr/>
        </p:nvSpPr>
        <p:spPr>
          <a:xfrm>
            <a:off x="4486480" y="4801741"/>
            <a:ext cx="756121" cy="457048"/>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Token to access service</a:t>
            </a:r>
          </a:p>
        </p:txBody>
      </p:sp>
      <p:sp>
        <p:nvSpPr>
          <p:cNvPr id="137" name="TextBox 136">
            <a:extLst>
              <a:ext uri="{FF2B5EF4-FFF2-40B4-BE49-F238E27FC236}">
                <a16:creationId xmlns:a16="http://schemas.microsoft.com/office/drawing/2014/main" id="{FB54070B-8F11-4B0C-9B0B-DC371335C390}"/>
              </a:ext>
            </a:extLst>
          </p:cNvPr>
          <p:cNvSpPr txBox="1"/>
          <p:nvPr/>
        </p:nvSpPr>
        <p:spPr>
          <a:xfrm>
            <a:off x="5548117" y="4037091"/>
            <a:ext cx="902730" cy="152349"/>
          </a:xfrm>
          <a:prstGeom prst="rect">
            <a:avLst/>
          </a:prstGeom>
          <a:noFill/>
        </p:spPr>
        <p:txBody>
          <a:bodyPr wrap="square" lIns="91440" tIns="0" rIns="91440" bIns="0" rtlCol="0">
            <a:spAutoFit/>
          </a:bodyPr>
          <a:lstStyle/>
          <a:p>
            <a:pPr>
              <a:lnSpc>
                <a:spcPct val="90000"/>
              </a:lnSpc>
              <a:spcAft>
                <a:spcPts val="600"/>
              </a:spcAft>
            </a:pPr>
            <a:r>
              <a:rPr lang="en-US" sz="1100">
                <a:solidFill>
                  <a:schemeClr val="bg1"/>
                </a:solidFill>
                <a:latin typeface="+mj-lt"/>
              </a:rPr>
              <a:t>MSI Auth</a:t>
            </a:r>
          </a:p>
        </p:txBody>
      </p:sp>
      <p:cxnSp>
        <p:nvCxnSpPr>
          <p:cNvPr id="144" name="Straight Arrow Connector 143">
            <a:extLst>
              <a:ext uri="{FF2B5EF4-FFF2-40B4-BE49-F238E27FC236}">
                <a16:creationId xmlns:a16="http://schemas.microsoft.com/office/drawing/2014/main" id="{191A817E-FF82-46AE-B9B8-69DC396E5326}"/>
              </a:ext>
            </a:extLst>
          </p:cNvPr>
          <p:cNvCxnSpPr>
            <a:cxnSpLocks/>
          </p:cNvCxnSpPr>
          <p:nvPr/>
        </p:nvCxnSpPr>
        <p:spPr>
          <a:xfrm>
            <a:off x="1360617" y="2420162"/>
            <a:ext cx="2286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1739407C-2C53-46FD-886F-414A504D8842}"/>
              </a:ext>
            </a:extLst>
          </p:cNvPr>
          <p:cNvSpPr txBox="1"/>
          <p:nvPr/>
        </p:nvSpPr>
        <p:spPr>
          <a:xfrm>
            <a:off x="1497336" y="2195981"/>
            <a:ext cx="2042653"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5. Original URL request + Token</a:t>
            </a:r>
          </a:p>
        </p:txBody>
      </p:sp>
      <p:cxnSp>
        <p:nvCxnSpPr>
          <p:cNvPr id="147" name="Connector: Elbow 146">
            <a:extLst>
              <a:ext uri="{FF2B5EF4-FFF2-40B4-BE49-F238E27FC236}">
                <a16:creationId xmlns:a16="http://schemas.microsoft.com/office/drawing/2014/main" id="{6F30F72B-EF54-45A4-94B0-5C7EA36DA69C}"/>
              </a:ext>
            </a:extLst>
          </p:cNvPr>
          <p:cNvCxnSpPr>
            <a:stCxn id="102" idx="3"/>
            <a:endCxn id="45" idx="3"/>
          </p:cNvCxnSpPr>
          <p:nvPr/>
        </p:nvCxnSpPr>
        <p:spPr>
          <a:xfrm>
            <a:off x="4981091" y="1995494"/>
            <a:ext cx="56493" cy="1029454"/>
          </a:xfrm>
          <a:prstGeom prst="bentConnector3">
            <a:avLst>
              <a:gd name="adj1" fmla="val 50465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37CE782-D615-4D11-A5E9-1A36243FBEB2}"/>
              </a:ext>
            </a:extLst>
          </p:cNvPr>
          <p:cNvSpPr txBox="1"/>
          <p:nvPr/>
        </p:nvSpPr>
        <p:spPr>
          <a:xfrm>
            <a:off x="1574363" y="3800325"/>
            <a:ext cx="1965626" cy="2308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7. web.azuresynapse.net</a:t>
            </a:r>
          </a:p>
        </p:txBody>
      </p:sp>
      <p:sp>
        <p:nvSpPr>
          <p:cNvPr id="171" name="TextBox 170">
            <a:extLst>
              <a:ext uri="{FF2B5EF4-FFF2-40B4-BE49-F238E27FC236}">
                <a16:creationId xmlns:a16="http://schemas.microsoft.com/office/drawing/2014/main" id="{BB98E697-0AA3-4450-8F29-2A5255A92DD3}"/>
              </a:ext>
            </a:extLst>
          </p:cNvPr>
          <p:cNvSpPr txBox="1"/>
          <p:nvPr/>
        </p:nvSpPr>
        <p:spPr>
          <a:xfrm>
            <a:off x="5436488" y="2300361"/>
            <a:ext cx="1330837" cy="369332"/>
          </a:xfrm>
          <a:prstGeom prst="rect">
            <a:avLst/>
          </a:prstGeom>
          <a:noFill/>
          <a:ln>
            <a:noFill/>
          </a:ln>
        </p:spPr>
        <p:txBody>
          <a:bodyPr wrap="square" lIns="0" tIns="45720" rIns="0" bIns="45720" rtlCol="0" anchor="ctr">
            <a:spAutoFit/>
          </a:bodyPr>
          <a:lstStyle/>
          <a:p>
            <a:pPr algn="ctr">
              <a:lnSpc>
                <a:spcPct val="90000"/>
              </a:lnSpc>
              <a:spcAft>
                <a:spcPts val="600"/>
              </a:spcAft>
            </a:pPr>
            <a:r>
              <a:rPr lang="en-US" sz="1000">
                <a:solidFill>
                  <a:schemeClr val="bg1"/>
                </a:solidFill>
                <a:latin typeface="+mj-lt"/>
              </a:rPr>
              <a:t>6. Access Validation/ Token Verification </a:t>
            </a:r>
          </a:p>
        </p:txBody>
      </p:sp>
      <p:sp>
        <p:nvSpPr>
          <p:cNvPr id="173" name="Text Placeholder 3">
            <a:extLst>
              <a:ext uri="{FF2B5EF4-FFF2-40B4-BE49-F238E27FC236}">
                <a16:creationId xmlns:a16="http://schemas.microsoft.com/office/drawing/2014/main" id="{36999156-4373-4702-BD58-5CE6A729D4F7}"/>
              </a:ext>
            </a:extLst>
          </p:cNvPr>
          <p:cNvSpPr txBox="1">
            <a:spLocks/>
          </p:cNvSpPr>
          <p:nvPr/>
        </p:nvSpPr>
        <p:spPr>
          <a:xfrm>
            <a:off x="8072107" y="1318395"/>
            <a:ext cx="4080535" cy="5472225"/>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a:lnSpc>
                <a:spcPct val="110000"/>
              </a:lnSpc>
              <a:spcAft>
                <a:spcPts val="600"/>
              </a:spcAft>
            </a:pPr>
            <a:r>
              <a:rPr lang="en-US" sz="1600" b="1" dirty="0">
                <a:solidFill>
                  <a:schemeClr val="bg1"/>
                </a:solidFill>
              </a:rPr>
              <a:t>Implicit authentication </a:t>
            </a:r>
            <a:r>
              <a:rPr lang="en-US" sz="1600" dirty="0">
                <a:solidFill>
                  <a:schemeClr val="bg1"/>
                </a:solidFill>
              </a:rPr>
              <a:t>- </a:t>
            </a:r>
            <a:r>
              <a:rPr lang="en-US" sz="1400" dirty="0">
                <a:solidFill>
                  <a:schemeClr val="bg1"/>
                </a:solidFill>
              </a:rPr>
              <a:t>User provides login credentials once to access Azure Synapse Workspace</a:t>
            </a:r>
          </a:p>
          <a:p>
            <a:pPr marL="0" lvl="1">
              <a:lnSpc>
                <a:spcPct val="110000"/>
              </a:lnSpc>
              <a:spcAft>
                <a:spcPts val="600"/>
              </a:spcAft>
            </a:pPr>
            <a:r>
              <a:rPr lang="en-US" sz="1600" b="1" dirty="0">
                <a:solidFill>
                  <a:schemeClr val="bg1"/>
                </a:solidFill>
              </a:rPr>
              <a:t>AAD authentication </a:t>
            </a:r>
            <a:r>
              <a:rPr lang="en-US" sz="1600" dirty="0">
                <a:solidFill>
                  <a:schemeClr val="bg1"/>
                </a:solidFill>
              </a:rPr>
              <a:t>- </a:t>
            </a:r>
            <a:r>
              <a:rPr lang="en-US" sz="1400" dirty="0">
                <a:solidFill>
                  <a:schemeClr val="bg1"/>
                </a:solidFill>
              </a:rPr>
              <a:t>Azure Synapse Studio will request token to access each linked services as user. A separate token is acquired for each of the below services:</a:t>
            </a:r>
          </a:p>
          <a:p>
            <a:pPr marL="342900" lvl="1" indent="-342900">
              <a:lnSpc>
                <a:spcPct val="110000"/>
              </a:lnSpc>
              <a:spcAft>
                <a:spcPts val="600"/>
              </a:spcAft>
              <a:buAutoNum type="arabicPeriod"/>
            </a:pPr>
            <a:r>
              <a:rPr lang="en-US" sz="1400" dirty="0">
                <a:solidFill>
                  <a:schemeClr val="bg1"/>
                </a:solidFill>
              </a:rPr>
              <a:t>ADLS Gen2</a:t>
            </a:r>
          </a:p>
          <a:p>
            <a:pPr marL="342900" lvl="1" indent="-342900">
              <a:lnSpc>
                <a:spcPct val="110000"/>
              </a:lnSpc>
              <a:spcAft>
                <a:spcPts val="600"/>
              </a:spcAft>
              <a:buAutoNum type="arabicPeriod"/>
            </a:pPr>
            <a:r>
              <a:rPr lang="en-US" sz="1400" dirty="0">
                <a:solidFill>
                  <a:schemeClr val="bg1"/>
                </a:solidFill>
              </a:rPr>
              <a:t>Azure Synapse Analytics</a:t>
            </a:r>
          </a:p>
          <a:p>
            <a:pPr marL="342900" lvl="1" indent="-342900">
              <a:lnSpc>
                <a:spcPct val="110000"/>
              </a:lnSpc>
              <a:spcAft>
                <a:spcPts val="600"/>
              </a:spcAft>
              <a:buAutoNum type="arabicPeriod"/>
            </a:pPr>
            <a:r>
              <a:rPr lang="en-US" sz="1400" dirty="0">
                <a:solidFill>
                  <a:schemeClr val="bg1"/>
                </a:solidFill>
              </a:rPr>
              <a:t>Power BI</a:t>
            </a:r>
          </a:p>
          <a:p>
            <a:pPr marL="342900" lvl="1" indent="-342900">
              <a:lnSpc>
                <a:spcPct val="110000"/>
              </a:lnSpc>
              <a:spcAft>
                <a:spcPts val="600"/>
              </a:spcAft>
              <a:buAutoNum type="arabicPeriod"/>
            </a:pPr>
            <a:r>
              <a:rPr lang="en-US" sz="1400" dirty="0">
                <a:solidFill>
                  <a:schemeClr val="bg1"/>
                </a:solidFill>
              </a:rPr>
              <a:t>Spark – Spark Livy API</a:t>
            </a:r>
          </a:p>
          <a:p>
            <a:pPr marL="342900" lvl="1" indent="-342900">
              <a:lnSpc>
                <a:spcPct val="110000"/>
              </a:lnSpc>
              <a:spcAft>
                <a:spcPts val="600"/>
              </a:spcAft>
              <a:buAutoNum type="arabicPeriod"/>
            </a:pPr>
            <a:r>
              <a:rPr lang="en-US" sz="1400" dirty="0">
                <a:solidFill>
                  <a:schemeClr val="bg1"/>
                </a:solidFill>
              </a:rPr>
              <a:t>management.azure.com – resource provisioning </a:t>
            </a:r>
          </a:p>
          <a:p>
            <a:pPr marL="342900" lvl="1" indent="-342900">
              <a:lnSpc>
                <a:spcPct val="110000"/>
              </a:lnSpc>
              <a:spcAft>
                <a:spcPts val="600"/>
              </a:spcAft>
              <a:buAutoNum type="arabicPeriod"/>
            </a:pPr>
            <a:r>
              <a:rPr lang="en-US" sz="1400" dirty="0">
                <a:solidFill>
                  <a:schemeClr val="bg1"/>
                </a:solidFill>
              </a:rPr>
              <a:t>Develop artifacts – dev.workspace.net</a:t>
            </a:r>
          </a:p>
          <a:p>
            <a:pPr marL="342900" lvl="1" indent="-342900">
              <a:lnSpc>
                <a:spcPct val="110000"/>
              </a:lnSpc>
              <a:spcAft>
                <a:spcPts val="600"/>
              </a:spcAft>
              <a:buAutoNum type="arabicPeriod"/>
            </a:pPr>
            <a:r>
              <a:rPr lang="en-US" sz="1400" dirty="0">
                <a:solidFill>
                  <a:schemeClr val="bg1"/>
                </a:solidFill>
              </a:rPr>
              <a:t>Graph endpoints</a:t>
            </a:r>
          </a:p>
          <a:p>
            <a:pPr marL="0" lvl="1">
              <a:lnSpc>
                <a:spcPct val="110000"/>
              </a:lnSpc>
              <a:spcAft>
                <a:spcPts val="600"/>
              </a:spcAft>
            </a:pPr>
            <a:r>
              <a:rPr lang="en-US" sz="1600" b="1" dirty="0">
                <a:solidFill>
                  <a:schemeClr val="bg1"/>
                </a:solidFill>
              </a:rPr>
              <a:t>MSI authentication  </a:t>
            </a:r>
            <a:r>
              <a:rPr lang="en-US" sz="1600" dirty="0">
                <a:solidFill>
                  <a:schemeClr val="bg1"/>
                </a:solidFill>
              </a:rPr>
              <a:t>- </a:t>
            </a:r>
            <a:r>
              <a:rPr lang="en-US" sz="1400" dirty="0">
                <a:solidFill>
                  <a:schemeClr val="bg1"/>
                </a:solidFill>
              </a:rPr>
              <a:t>Orchestration uses workspace MSI auth for automation</a:t>
            </a:r>
          </a:p>
          <a:p>
            <a:pPr marL="0" lvl="1">
              <a:lnSpc>
                <a:spcPct val="110000"/>
              </a:lnSpc>
              <a:spcAft>
                <a:spcPts val="600"/>
              </a:spcAft>
            </a:pPr>
            <a:endParaRPr lang="en-US" sz="1600" dirty="0">
              <a:solidFill>
                <a:schemeClr val="bg1"/>
              </a:solidFill>
            </a:endParaRPr>
          </a:p>
          <a:p>
            <a:endParaRPr lang="en-US" dirty="0">
              <a:solidFill>
                <a:schemeClr val="bg1"/>
              </a:solidFill>
            </a:endParaRPr>
          </a:p>
        </p:txBody>
      </p:sp>
      <p:grpSp>
        <p:nvGrpSpPr>
          <p:cNvPr id="5" name="Group 4">
            <a:extLst>
              <a:ext uri="{FF2B5EF4-FFF2-40B4-BE49-F238E27FC236}">
                <a16:creationId xmlns:a16="http://schemas.microsoft.com/office/drawing/2014/main" id="{4A6E5F87-DFFB-42D5-92B2-71A4452D9EC5}"/>
              </a:ext>
            </a:extLst>
          </p:cNvPr>
          <p:cNvGrpSpPr/>
          <p:nvPr/>
        </p:nvGrpSpPr>
        <p:grpSpPr>
          <a:xfrm>
            <a:off x="6660597" y="3696281"/>
            <a:ext cx="1150188" cy="840223"/>
            <a:chOff x="6660597" y="3696281"/>
            <a:chExt cx="1150188" cy="840223"/>
          </a:xfrm>
        </p:grpSpPr>
        <p:sp>
          <p:nvSpPr>
            <p:cNvPr id="70" name="Rectangle 69">
              <a:extLst>
                <a:ext uri="{FF2B5EF4-FFF2-40B4-BE49-F238E27FC236}">
                  <a16:creationId xmlns:a16="http://schemas.microsoft.com/office/drawing/2014/main" id="{180BF536-2516-4B18-9D03-CC425FEC1FB5}"/>
                </a:ext>
              </a:extLst>
            </p:cNvPr>
            <p:cNvSpPr/>
            <p:nvPr/>
          </p:nvSpPr>
          <p:spPr bwMode="auto">
            <a:xfrm>
              <a:off x="6660597" y="3696281"/>
              <a:ext cx="1150188" cy="840223"/>
            </a:xfrm>
            <a:prstGeom prst="rect">
              <a:avLst/>
            </a:prstGeom>
            <a:solidFill>
              <a:schemeClr val="tx2">
                <a:lumMod val="20000"/>
                <a:lumOff val="80000"/>
                <a:alpha val="50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71" name="TextBox 70">
              <a:extLst>
                <a:ext uri="{FF2B5EF4-FFF2-40B4-BE49-F238E27FC236}">
                  <a16:creationId xmlns:a16="http://schemas.microsoft.com/office/drawing/2014/main" id="{83269306-B64B-446E-8BE2-1106C64ED5D2}"/>
                </a:ext>
              </a:extLst>
            </p:cNvPr>
            <p:cNvSpPr txBox="1"/>
            <p:nvPr/>
          </p:nvSpPr>
          <p:spPr>
            <a:xfrm>
              <a:off x="6842353" y="3800325"/>
              <a:ext cx="854377" cy="2308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solidFill>
                    <a:schemeClr val="bg1"/>
                  </a:solidFill>
                  <a:latin typeface="+mj-lt"/>
                </a:rPr>
                <a:t>Orchestration</a:t>
              </a:r>
            </a:p>
          </p:txBody>
        </p:sp>
        <p:pic>
          <p:nvPicPr>
            <p:cNvPr id="4" name="Graphic 3">
              <a:extLst>
                <a:ext uri="{FF2B5EF4-FFF2-40B4-BE49-F238E27FC236}">
                  <a16:creationId xmlns:a16="http://schemas.microsoft.com/office/drawing/2014/main" id="{00CE79D4-97D0-4D7F-ACAA-B2EFC4010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3193" y="4082965"/>
              <a:ext cx="304996" cy="304996"/>
            </a:xfrm>
            <a:prstGeom prst="rect">
              <a:avLst/>
            </a:prstGeom>
          </p:spPr>
        </p:pic>
      </p:grpSp>
    </p:spTree>
    <p:extLst>
      <p:ext uri="{BB962C8B-B14F-4D97-AF65-F5344CB8AC3E}">
        <p14:creationId xmlns:p14="http://schemas.microsoft.com/office/powerpoint/2010/main" val="18288858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solidFill>
            <a:schemeClr val="bg1"/>
          </a:solidFill>
          <a:ln>
            <a:solidFill>
              <a:schemeClr val="bg2">
                <a:lumMod val="50000"/>
              </a:schemeClr>
            </a:solidFill>
          </a:ln>
        </p:spPr>
        <p:txBody>
          <a:bodyPr wrap="square">
            <a:spAutoFit/>
          </a:bodyPr>
          <a:lstStyle/>
          <a:p>
            <a:pPr defTabSz="914225">
              <a:spcAft>
                <a:spcPts val="600"/>
              </a:spcAft>
              <a:defRPr/>
            </a:pPr>
            <a:r>
              <a:rPr lang="en-US" sz="1961" dirty="0">
                <a:solidFill>
                  <a:srgbClr val="0000FF"/>
                </a:solidFill>
                <a:latin typeface="Calibri" panose="020F0502020204030204" pitchFamily="34" charset="0"/>
                <a:cs typeface="Calibri" panose="020F0502020204030204" pitchFamily="34" charset="0"/>
              </a:rPr>
              <a:t>CREATE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TABLE</a:t>
            </a: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dbo.OrderTable</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INT</a:t>
            </a:r>
            <a:r>
              <a:rPr lang="en-US" sz="1961" dirty="0">
                <a:solidFill>
                  <a:srgbClr val="000000"/>
                </a:solidFill>
                <a:latin typeface="Calibri" panose="020F0502020204030204" pitchFamily="34" charset="0"/>
                <a:cs typeface="Calibri" panose="020F0502020204030204" pitchFamily="34" charset="0"/>
              </a:rPr>
              <a:t> NOT NULL</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Date     </a:t>
            </a:r>
            <a:r>
              <a:rPr lang="en-US" sz="1961" dirty="0" err="1">
                <a:solidFill>
                  <a:srgbClr val="0000FF"/>
                </a:solidFill>
                <a:latin typeface="Calibri" panose="020F0502020204030204" pitchFamily="34" charset="0"/>
                <a:cs typeface="Calibri" panose="020F0502020204030204" pitchFamily="34" charset="0"/>
              </a:rPr>
              <a:t>DATE</a:t>
            </a:r>
            <a:r>
              <a:rPr lang="en-US" sz="1961" dirty="0">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Name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000000"/>
                </a:solidFill>
                <a:latin typeface="Calibri" panose="020F0502020204030204" pitchFamily="34" charset="0"/>
                <a:cs typeface="Calibri" panose="020F0502020204030204" pitchFamily="34" charset="0"/>
              </a:rPr>
              <a:t>    Country  </a:t>
            </a:r>
            <a:r>
              <a:rPr lang="en-US" sz="1961" dirty="0">
                <a:solidFill>
                  <a:srgbClr val="0000FF"/>
                </a:solidFill>
                <a:latin typeface="Calibri" panose="020F0502020204030204" pitchFamily="34" charset="0"/>
                <a:cs typeface="Calibri" panose="020F0502020204030204" pitchFamily="34" charset="0"/>
              </a:rPr>
              <a:t>VARCHAR</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2</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WITH</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CLUSTERED</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COLUMNSTORE</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INDEX</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p>
          <a:p>
            <a:pPr defTabSz="914225">
              <a:defRPr/>
            </a:pPr>
            <a:r>
              <a:rPr lang="en-US" sz="1961" dirty="0">
                <a:solidFill>
                  <a:srgbClr val="0000FF"/>
                </a:solidFill>
                <a:latin typeface="Calibri" panose="020F0502020204030204" pitchFamily="34" charset="0"/>
                <a:cs typeface="Calibri" panose="020F0502020204030204" pitchFamily="34" charset="0"/>
              </a:rPr>
              <a:t>  DISTRIBUTION</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 </a:t>
            </a:r>
            <a:r>
              <a:rPr lang="en-US" sz="1961" dirty="0">
                <a:solidFill>
                  <a:srgbClr val="0000FF"/>
                </a:solidFill>
                <a:latin typeface="Calibri" panose="020F0502020204030204" pitchFamily="34" charset="0"/>
                <a:cs typeface="Calibri" panose="020F0502020204030204" pitchFamily="34" charset="0"/>
              </a:rPr>
              <a:t>HASH</a:t>
            </a:r>
            <a:r>
              <a:rPr lang="en-US" sz="1961" dirty="0">
                <a:solidFill>
                  <a:srgbClr val="808080"/>
                </a:solidFill>
                <a:latin typeface="Calibri" panose="020F0502020204030204" pitchFamily="34" charset="0"/>
                <a:cs typeface="Calibri" panose="020F0502020204030204" pitchFamily="34" charset="0"/>
              </a:rPr>
              <a:t>(</a:t>
            </a:r>
            <a:r>
              <a:rPr lang="en-US" sz="1961" dirty="0">
                <a:solidFill>
                  <a:srgbClr val="000000"/>
                </a:solidFill>
                <a:latin typeface="Calibri" panose="020F0502020204030204" pitchFamily="34" charset="0"/>
                <a:cs typeface="Calibri" panose="020F0502020204030204" pitchFamily="34" charset="0"/>
              </a:rPr>
              <a:t>[</a:t>
            </a:r>
            <a:r>
              <a:rPr lang="en-US" sz="1961" dirty="0" err="1">
                <a:solidFill>
                  <a:srgbClr val="000000"/>
                </a:solidFill>
                <a:latin typeface="Calibri" panose="020F0502020204030204" pitchFamily="34" charset="0"/>
                <a:cs typeface="Calibri" panose="020F0502020204030204" pitchFamily="34" charset="0"/>
              </a:rPr>
              <a:t>OrderId</a:t>
            </a:r>
            <a:r>
              <a:rPr lang="en-US" sz="1961" dirty="0">
                <a:solidFill>
                  <a:srgbClr val="000000"/>
                </a:solidFill>
                <a:latin typeface="Calibri" panose="020F0502020204030204" pitchFamily="34" charset="0"/>
                <a:cs typeface="Calibri" panose="020F0502020204030204" pitchFamily="34" charset="0"/>
              </a:rPr>
              <a:t>]</a:t>
            </a:r>
            <a:r>
              <a:rPr lang="en-US" sz="1961" dirty="0">
                <a:solidFill>
                  <a:srgbClr val="808080"/>
                </a:solidFill>
                <a:latin typeface="Calibri" panose="020F0502020204030204" pitchFamily="34" charset="0"/>
                <a:cs typeface="Calibri" panose="020F0502020204030204" pitchFamily="34" charset="0"/>
              </a:rPr>
              <a:t>) |</a:t>
            </a:r>
          </a:p>
          <a:p>
            <a:pPr defTabSz="914225">
              <a:defRPr/>
            </a:pPr>
            <a:r>
              <a:rPr lang="en-US" sz="1961" dirty="0">
                <a:solidFill>
                  <a:srgbClr val="808080"/>
                </a:solidFill>
                <a:latin typeface="Calibri" panose="020F0502020204030204" pitchFamily="34" charset="0"/>
                <a:cs typeface="Calibri" panose="020F0502020204030204" pitchFamily="34" charset="0"/>
              </a:rPr>
              <a:t>		  ROUND ROBIN |</a:t>
            </a:r>
          </a:p>
          <a:p>
            <a:pPr defTabSz="914225">
              <a:defRPr/>
            </a:pPr>
            <a:r>
              <a:rPr lang="en-US" sz="1961" dirty="0">
                <a:solidFill>
                  <a:srgbClr val="808080"/>
                </a:solidFill>
                <a:latin typeface="Calibri" panose="020F0502020204030204" pitchFamily="34" charset="0"/>
                <a:cs typeface="Calibri" panose="020F0502020204030204" pitchFamily="34" charset="0"/>
              </a:rPr>
              <a:t>		  REPLICATED</a:t>
            </a:r>
            <a:endParaRPr lang="en-US" sz="1961" dirty="0">
              <a:solidFill>
                <a:srgbClr val="000000"/>
              </a:solidFill>
              <a:latin typeface="Calibri" panose="020F0502020204030204" pitchFamily="34" charset="0"/>
              <a:cs typeface="Calibri" panose="020F0502020204030204" pitchFamily="34" charset="0"/>
            </a:endParaRPr>
          </a:p>
          <a:p>
            <a:pPr defTabSz="914225">
              <a:defRPr/>
            </a:pPr>
            <a:r>
              <a:rPr lang="en-US" sz="1961" dirty="0">
                <a:solidFill>
                  <a:srgbClr val="808080"/>
                </a:solidFill>
                <a:latin typeface="Calibri" panose="020F0502020204030204" pitchFamily="34" charset="0"/>
                <a:cs typeface="Calibri" panose="020F0502020204030204" pitchFamily="34" charset="0"/>
              </a:rPr>
              <a:t>);</a:t>
            </a:r>
            <a:endParaRPr lang="en-US" sz="1961"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3699218"/>
          </a:xfrm>
        </p:spPr>
        <p:txBody>
          <a:bodyPr/>
          <a:lstStyle/>
          <a:p>
            <a:r>
              <a:rPr lang="en-US" sz="2353" dirty="0">
                <a:solidFill>
                  <a:schemeClr val="accent5"/>
                </a:solidFill>
              </a:rPr>
              <a:t>Round-robin distributed</a:t>
            </a:r>
          </a:p>
          <a:p>
            <a:pPr lvl="1">
              <a:spcAft>
                <a:spcPts val="1200"/>
              </a:spcAft>
            </a:pPr>
            <a:r>
              <a:rPr lang="en-US" sz="1961" dirty="0">
                <a:solidFill>
                  <a:schemeClr val="bg1"/>
                </a:solidFill>
              </a:rPr>
              <a:t>Distributes table rows evenly across all distributions at random.</a:t>
            </a:r>
          </a:p>
          <a:p>
            <a:r>
              <a:rPr lang="en-US" sz="2353" dirty="0">
                <a:solidFill>
                  <a:schemeClr val="accent5"/>
                </a:solidFill>
              </a:rPr>
              <a:t>Hash distributed</a:t>
            </a:r>
          </a:p>
          <a:p>
            <a:pPr lvl="1">
              <a:spcAft>
                <a:spcPts val="1200"/>
              </a:spcAft>
            </a:pPr>
            <a:r>
              <a:rPr lang="en-US" sz="1961" dirty="0">
                <a:solidFill>
                  <a:schemeClr val="bg1"/>
                </a:solidFill>
              </a:rPr>
              <a:t>Distributes table rows across the Compute nodes by using a deterministic hash function to assign each row to one distribution.</a:t>
            </a:r>
          </a:p>
          <a:p>
            <a:r>
              <a:rPr lang="en-US" sz="2353" dirty="0">
                <a:solidFill>
                  <a:schemeClr val="accent5"/>
                </a:solidFill>
              </a:rPr>
              <a:t>Replicated</a:t>
            </a:r>
          </a:p>
          <a:p>
            <a:pPr lvl="1"/>
            <a:r>
              <a:rPr lang="en-US" sz="1961" dirty="0">
                <a:solidFill>
                  <a:schemeClr val="bg1"/>
                </a:solidFill>
              </a:rPr>
              <a:t>Full copy of table accessible on each distribution.</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dirty="0">
                <a:solidFill>
                  <a:schemeClr val="bg1"/>
                </a:solidFill>
              </a:rPr>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308262"/>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6" y="335902"/>
            <a:ext cx="5555966" cy="644702"/>
          </a:xfrm>
        </p:spPr>
        <p:txBody>
          <a:bodyPr/>
          <a:lstStyle/>
          <a:p>
            <a:r>
              <a:rPr lang="en-US" dirty="0">
                <a:solidFill>
                  <a:schemeClr val="bg1"/>
                </a:solidFill>
              </a:rPr>
              <a:t>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5" y="1129914"/>
            <a:ext cx="4845372" cy="1106510"/>
          </a:xfrm>
        </p:spPr>
        <p:txBody>
          <a:bodyPr/>
          <a:lstStyle/>
          <a:p>
            <a:pPr>
              <a:lnSpc>
                <a:spcPct val="110000"/>
              </a:lnSpc>
              <a:spcBef>
                <a:spcPts val="600"/>
              </a:spcBef>
              <a:spcAft>
                <a:spcPts val="600"/>
              </a:spcAft>
            </a:pPr>
            <a:r>
              <a:rPr lang="en-US" sz="1800" dirty="0">
                <a:solidFill>
                  <a:schemeClr val="accent5"/>
                </a:solidFill>
                <a:latin typeface="+mj-lt"/>
              </a:rPr>
              <a:t>Overview</a:t>
            </a:r>
          </a:p>
          <a:p>
            <a:pPr>
              <a:lnSpc>
                <a:spcPct val="110000"/>
              </a:lnSpc>
              <a:spcBef>
                <a:spcPts val="600"/>
              </a:spcBef>
              <a:spcAft>
                <a:spcPts val="600"/>
              </a:spcAft>
            </a:pPr>
            <a:r>
              <a:rPr lang="en-US" sz="1600" dirty="0">
                <a:solidFill>
                  <a:schemeClr val="bg1"/>
                </a:solidFill>
                <a:latin typeface="Segoe UI"/>
              </a:rPr>
              <a:t>It provides access control management to workspace resources and artifacts</a:t>
            </a: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58907" y="131543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15" idx="0"/>
          </p:cNvCxnSpPr>
          <p:nvPr/>
        </p:nvCxnSpPr>
        <p:spPr>
          <a:xfrm rot="16200000" flipH="1">
            <a:off x="8412657" y="1022789"/>
            <a:ext cx="666913" cy="1847940"/>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7CC71C2-796C-4159-9861-CE9AA0BEB1A8}"/>
              </a:ext>
            </a:extLst>
          </p:cNvPr>
          <p:cNvPicPr>
            <a:picLocks noChangeAspect="1"/>
          </p:cNvPicPr>
          <p:nvPr/>
        </p:nvPicPr>
        <p:blipFill>
          <a:blip r:embed="rId3"/>
          <a:stretch>
            <a:fillRect/>
          </a:stretch>
        </p:blipFill>
        <p:spPr>
          <a:xfrm>
            <a:off x="374976" y="2350938"/>
            <a:ext cx="5191125" cy="4457700"/>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56B92AB7-E789-45D2-BFC4-1E98D0F43A0F}"/>
              </a:ext>
            </a:extLst>
          </p:cNvPr>
          <p:cNvPicPr>
            <a:picLocks noChangeAspect="1"/>
          </p:cNvPicPr>
          <p:nvPr/>
        </p:nvPicPr>
        <p:blipFill>
          <a:blip r:embed="rId4"/>
          <a:stretch>
            <a:fillRect/>
          </a:stretch>
        </p:blipFill>
        <p:spPr>
          <a:xfrm>
            <a:off x="7247397" y="2280216"/>
            <a:ext cx="4845372" cy="3727897"/>
          </a:xfrm>
          <a:prstGeom prst="rect">
            <a:avLst/>
          </a:prstGeom>
          <a:solidFill>
            <a:schemeClr val="tx1"/>
          </a:solidFill>
          <a:ln>
            <a:solidFill>
              <a:schemeClr val="tx1"/>
            </a:solidFill>
          </a:ln>
        </p:spPr>
      </p:pic>
      <p:cxnSp>
        <p:nvCxnSpPr>
          <p:cNvPr id="18" name="Connector: Elbow 17">
            <a:extLst>
              <a:ext uri="{FF2B5EF4-FFF2-40B4-BE49-F238E27FC236}">
                <a16:creationId xmlns:a16="http://schemas.microsoft.com/office/drawing/2014/main" id="{77D50D52-1A4F-4D29-A9A8-FCB3889DA621}"/>
              </a:ext>
            </a:extLst>
          </p:cNvPr>
          <p:cNvCxnSpPr>
            <a:cxnSpLocks/>
            <a:stCxn id="11" idx="2"/>
            <a:endCxn id="9" idx="0"/>
          </p:cNvCxnSpPr>
          <p:nvPr/>
        </p:nvCxnSpPr>
        <p:spPr>
          <a:xfrm rot="5400000">
            <a:off x="5027524" y="-443682"/>
            <a:ext cx="737635" cy="485160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910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2" y="148298"/>
            <a:ext cx="11336039" cy="444523"/>
          </a:xfrm>
        </p:spPr>
        <p:txBody>
          <a:bodyPr/>
          <a:lstStyle/>
          <a:p>
            <a:r>
              <a:rPr lang="en-US" dirty="0">
                <a:solidFill>
                  <a:schemeClr val="bg1"/>
                </a:solidFill>
              </a:rPr>
              <a:t>Synapse RBAC Roles and permitted actions</a:t>
            </a:r>
          </a:p>
        </p:txBody>
      </p:sp>
      <p:graphicFrame>
        <p:nvGraphicFramePr>
          <p:cNvPr id="12" name="Table 4">
            <a:extLst>
              <a:ext uri="{FF2B5EF4-FFF2-40B4-BE49-F238E27FC236}">
                <a16:creationId xmlns:a16="http://schemas.microsoft.com/office/drawing/2014/main" id="{877126F2-BE84-4B10-BBBC-A71452DDC287}"/>
              </a:ext>
            </a:extLst>
          </p:cNvPr>
          <p:cNvGraphicFramePr>
            <a:graphicFrameLocks/>
          </p:cNvGraphicFramePr>
          <p:nvPr/>
        </p:nvGraphicFramePr>
        <p:xfrm>
          <a:off x="147815" y="899117"/>
          <a:ext cx="11893255" cy="5965079"/>
        </p:xfrm>
        <a:graphic>
          <a:graphicData uri="http://schemas.openxmlformats.org/drawingml/2006/table">
            <a:tbl>
              <a:tblPr firstRow="1" firstCol="1" bandRow="1"/>
              <a:tblGrid>
                <a:gridCol w="3615047">
                  <a:extLst>
                    <a:ext uri="{9D8B030D-6E8A-4147-A177-3AD203B41FA5}">
                      <a16:colId xmlns:a16="http://schemas.microsoft.com/office/drawing/2014/main" val="768737636"/>
                    </a:ext>
                  </a:extLst>
                </a:gridCol>
                <a:gridCol w="1034776">
                  <a:extLst>
                    <a:ext uri="{9D8B030D-6E8A-4147-A177-3AD203B41FA5}">
                      <a16:colId xmlns:a16="http://schemas.microsoft.com/office/drawing/2014/main" val="490029085"/>
                    </a:ext>
                  </a:extLst>
                </a:gridCol>
                <a:gridCol w="1034776">
                  <a:extLst>
                    <a:ext uri="{9D8B030D-6E8A-4147-A177-3AD203B41FA5}">
                      <a16:colId xmlns:a16="http://schemas.microsoft.com/office/drawing/2014/main" val="1474746565"/>
                    </a:ext>
                  </a:extLst>
                </a:gridCol>
                <a:gridCol w="1034776">
                  <a:extLst>
                    <a:ext uri="{9D8B030D-6E8A-4147-A177-3AD203B41FA5}">
                      <a16:colId xmlns:a16="http://schemas.microsoft.com/office/drawing/2014/main" val="2722101660"/>
                    </a:ext>
                  </a:extLst>
                </a:gridCol>
                <a:gridCol w="1034776">
                  <a:extLst>
                    <a:ext uri="{9D8B030D-6E8A-4147-A177-3AD203B41FA5}">
                      <a16:colId xmlns:a16="http://schemas.microsoft.com/office/drawing/2014/main" val="2977665762"/>
                    </a:ext>
                  </a:extLst>
                </a:gridCol>
                <a:gridCol w="1034776">
                  <a:extLst>
                    <a:ext uri="{9D8B030D-6E8A-4147-A177-3AD203B41FA5}">
                      <a16:colId xmlns:a16="http://schemas.microsoft.com/office/drawing/2014/main" val="3922889252"/>
                    </a:ext>
                  </a:extLst>
                </a:gridCol>
                <a:gridCol w="1034776">
                  <a:extLst>
                    <a:ext uri="{9D8B030D-6E8A-4147-A177-3AD203B41FA5}">
                      <a16:colId xmlns:a16="http://schemas.microsoft.com/office/drawing/2014/main" val="1517623631"/>
                    </a:ext>
                  </a:extLst>
                </a:gridCol>
                <a:gridCol w="1034776">
                  <a:extLst>
                    <a:ext uri="{9D8B030D-6E8A-4147-A177-3AD203B41FA5}">
                      <a16:colId xmlns:a16="http://schemas.microsoft.com/office/drawing/2014/main" val="4183509759"/>
                    </a:ext>
                  </a:extLst>
                </a:gridCol>
                <a:gridCol w="1034776">
                  <a:extLst>
                    <a:ext uri="{9D8B030D-6E8A-4147-A177-3AD203B41FA5}">
                      <a16:colId xmlns:a16="http://schemas.microsoft.com/office/drawing/2014/main" val="151197461"/>
                    </a:ext>
                  </a:extLst>
                </a:gridCol>
              </a:tblGrid>
              <a:tr h="673879">
                <a:tc>
                  <a:txBody>
                    <a:bodyPr/>
                    <a:lstStyle>
                      <a:lvl1pPr marL="0" algn="l" defTabSz="914192" rtl="0" eaLnBrk="1" latinLnBrk="0" hangingPunct="1">
                        <a:defRPr sz="1765" b="1" kern="1200">
                          <a:solidFill>
                            <a:schemeClr val="lt1"/>
                          </a:solidFill>
                          <a:latin typeface="Calibri" panose="020F0502020204030204"/>
                        </a:defRPr>
                      </a:lvl1pPr>
                      <a:lvl2pPr marL="457095" algn="l" defTabSz="914192" rtl="0" eaLnBrk="1" latinLnBrk="0" hangingPunct="1">
                        <a:defRPr sz="1765" b="1" kern="1200">
                          <a:solidFill>
                            <a:schemeClr val="lt1"/>
                          </a:solidFill>
                          <a:latin typeface="Calibri" panose="020F0502020204030204"/>
                        </a:defRPr>
                      </a:lvl2pPr>
                      <a:lvl3pPr marL="914192" algn="l" defTabSz="914192" rtl="0" eaLnBrk="1" latinLnBrk="0" hangingPunct="1">
                        <a:defRPr sz="1765" b="1" kern="1200">
                          <a:solidFill>
                            <a:schemeClr val="lt1"/>
                          </a:solidFill>
                          <a:latin typeface="Calibri" panose="020F0502020204030204"/>
                        </a:defRPr>
                      </a:lvl3pPr>
                      <a:lvl4pPr marL="1371287" algn="l" defTabSz="914192" rtl="0" eaLnBrk="1" latinLnBrk="0" hangingPunct="1">
                        <a:defRPr sz="1765" b="1" kern="1200">
                          <a:solidFill>
                            <a:schemeClr val="lt1"/>
                          </a:solidFill>
                          <a:latin typeface="Calibri" panose="020F0502020204030204"/>
                        </a:defRPr>
                      </a:lvl4pPr>
                      <a:lvl5pPr marL="1828383" algn="l" defTabSz="914192" rtl="0" eaLnBrk="1" latinLnBrk="0" hangingPunct="1">
                        <a:defRPr sz="1765" b="1" kern="1200">
                          <a:solidFill>
                            <a:schemeClr val="lt1"/>
                          </a:solidFill>
                          <a:latin typeface="Calibri" panose="020F0502020204030204"/>
                        </a:defRPr>
                      </a:lvl5pPr>
                      <a:lvl6pPr marL="2285479" algn="l" defTabSz="914192" rtl="0" eaLnBrk="1" latinLnBrk="0" hangingPunct="1">
                        <a:defRPr sz="1765" b="1" kern="1200">
                          <a:solidFill>
                            <a:schemeClr val="lt1"/>
                          </a:solidFill>
                          <a:latin typeface="Calibri" panose="020F0502020204030204"/>
                        </a:defRPr>
                      </a:lvl6pPr>
                      <a:lvl7pPr marL="2742575" algn="l" defTabSz="914192" rtl="0" eaLnBrk="1" latinLnBrk="0" hangingPunct="1">
                        <a:defRPr sz="1765" b="1" kern="1200">
                          <a:solidFill>
                            <a:schemeClr val="lt1"/>
                          </a:solidFill>
                          <a:latin typeface="Calibri" panose="020F0502020204030204"/>
                        </a:defRPr>
                      </a:lvl7pPr>
                      <a:lvl8pPr marL="3199670" algn="l" defTabSz="914192" rtl="0" eaLnBrk="1" latinLnBrk="0" hangingPunct="1">
                        <a:defRPr sz="1765" b="1" kern="1200">
                          <a:solidFill>
                            <a:schemeClr val="lt1"/>
                          </a:solidFill>
                          <a:latin typeface="Calibri" panose="020F0502020204030204"/>
                        </a:defRPr>
                      </a:lvl8pPr>
                      <a:lvl9pPr marL="3656767" algn="l" defTabSz="914192" rtl="0" eaLnBrk="1" latinLnBrk="0" hangingPunct="1">
                        <a:defRPr sz="1765" b="1" kern="1200">
                          <a:solidFill>
                            <a:schemeClr val="lt1"/>
                          </a:solidFill>
                          <a:latin typeface="Calibri" panose="020F0502020204030204"/>
                        </a:defRPr>
                      </a:lvl9pPr>
                    </a:lstStyle>
                    <a:p>
                      <a:pPr algn="ctr"/>
                      <a:r>
                        <a:rPr lang="en-US" sz="1100" b="1"/>
                        <a:t>Action</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Contributor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Author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Artifact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Compute Manager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Credential User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Managed Private Endpoint Administrator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US" sz="1100" b="1" i="0" u="none" strike="noStrike">
                          <a:solidFill>
                            <a:srgbClr val="FFFFFF"/>
                          </a:solidFill>
                          <a:effectLst/>
                          <a:latin typeface="Calibri" panose="020F0502020204030204" pitchFamily="34" charset="0"/>
                        </a:rPr>
                        <a:t>Synapse Reader</a:t>
                      </a:r>
                    </a:p>
                  </a:txBody>
                  <a:tcPr marL="9525" marR="9525" marT="9525"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964149780"/>
                  </a:ext>
                </a:extLst>
              </a:tr>
              <a:tr h="240227">
                <a:tc>
                  <a:txBody>
                    <a:bodyPr/>
                    <a:lstStyle/>
                    <a:p>
                      <a:pPr algn="l" fontAlgn="b"/>
                      <a:r>
                        <a:rPr lang="en-US" sz="1100" b="0" i="0" u="none" strike="noStrike">
                          <a:solidFill>
                            <a:schemeClr val="bg1"/>
                          </a:solidFill>
                          <a:effectLst/>
                          <a:latin typeface="Calibri" panose="020F0502020204030204" pitchFamily="34" charset="0"/>
                        </a:rPr>
                        <a:t>workspaces/read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1120740"/>
                  </a:ext>
                </a:extLst>
              </a:tr>
              <a:tr h="240227">
                <a:tc>
                  <a:txBody>
                    <a:bodyPr/>
                    <a:lstStyle/>
                    <a:p>
                      <a:pPr algn="l" fontAlgn="b"/>
                      <a:r>
                        <a:rPr lang="en-US" sz="1100" b="0" i="0" u="none" strike="noStrike">
                          <a:solidFill>
                            <a:schemeClr val="bg1"/>
                          </a:solidFill>
                          <a:effectLst/>
                          <a:latin typeface="Calibri" panose="020F0502020204030204" pitchFamily="34" charset="0"/>
                        </a:rPr>
                        <a:t>workspaces/roleAssignments/write,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19515126"/>
                  </a:ext>
                </a:extLst>
              </a:tr>
              <a:tr h="240227">
                <a:tc>
                  <a:txBody>
                    <a:bodyPr/>
                    <a:lstStyle/>
                    <a:p>
                      <a:pPr algn="l" fontAlgn="b"/>
                      <a:r>
                        <a:rPr lang="en-US" sz="1100" b="0" i="0" u="none" strike="noStrike">
                          <a:solidFill>
                            <a:schemeClr val="bg1"/>
                          </a:solidFill>
                          <a:effectLst/>
                          <a:latin typeface="Calibri" panose="020F0502020204030204" pitchFamily="34" charset="0"/>
                        </a:rPr>
                        <a:t>workspaces/managedPrivateEndpoint/write,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98909397"/>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84340458"/>
                  </a:ext>
                </a:extLst>
              </a:tr>
              <a:tr h="240227">
                <a:tc>
                  <a:txBody>
                    <a:bodyPr/>
                    <a:lstStyle/>
                    <a:p>
                      <a:pPr algn="l" fontAlgn="b"/>
                      <a:r>
                        <a:rPr lang="en-US" sz="1100" b="0" i="0" u="none" strike="noStrike">
                          <a:solidFill>
                            <a:schemeClr val="bg1"/>
                          </a:solidFill>
                          <a:effectLst/>
                          <a:latin typeface="Calibri" panose="020F0502020204030204" pitchFamily="34" charset="0"/>
                        </a:rPr>
                        <a:t>workspaces/bigDataPools/viewLogs/action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33528786"/>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workspaces/integrationRuntimes/useCompute/action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79409272"/>
                  </a:ext>
                </a:extLst>
              </a:tr>
              <a:tr h="240227">
                <a:tc>
                  <a:txBody>
                    <a:bodyPr/>
                    <a:lstStyle/>
                    <a:p>
                      <a:pPr algn="l" fontAlgn="b"/>
                      <a:r>
                        <a:rPr lang="en-US" sz="1100" b="0" i="0" u="none" strike="noStrike">
                          <a:solidFill>
                            <a:schemeClr val="bg1"/>
                          </a:solidFill>
                          <a:effectLst/>
                          <a:latin typeface="Calibri" panose="020F0502020204030204" pitchFamily="34" charset="0"/>
                        </a:rPr>
                        <a:t>workspaces/integrationRuntimes/viewLogs/action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04778931"/>
                  </a:ext>
                </a:extLst>
              </a:tr>
              <a:tr h="240227">
                <a:tc>
                  <a:txBody>
                    <a:bodyPr/>
                    <a:lstStyle/>
                    <a:p>
                      <a:pPr algn="l" fontAlgn="b"/>
                      <a:r>
                        <a:rPr lang="en-US" sz="1100" b="0" i="0" u="none" strike="noStrike">
                          <a:solidFill>
                            <a:schemeClr val="bg1"/>
                          </a:solidFill>
                          <a:effectLst/>
                          <a:latin typeface="Calibri" panose="020F0502020204030204" pitchFamily="34" charset="0"/>
                        </a:rPr>
                        <a:t>workspaces/artifacts/read</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832239021"/>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32385558"/>
                  </a:ext>
                </a:extLst>
              </a:tr>
              <a:tr h="240227">
                <a:tc>
                  <a:txBody>
                    <a:bodyPr/>
                    <a:lstStyle/>
                    <a:p>
                      <a:pPr algn="l" fontAlgn="b"/>
                      <a:r>
                        <a:rPr lang="en-US" sz="1100" b="0" i="0" u="none" strike="noStrike">
                          <a:solidFill>
                            <a:schemeClr val="bg1"/>
                          </a:solidFill>
                          <a:effectLst/>
                          <a:latin typeface="Calibri" panose="020F0502020204030204" pitchFamily="34" charset="0"/>
                        </a:rPr>
                        <a:t>workspaces/sparkJobDefinitions/write,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62761908"/>
                  </a:ext>
                </a:extLst>
              </a:tr>
              <a:tr h="240227">
                <a:tc>
                  <a:txBody>
                    <a:bodyPr/>
                    <a:lstStyle/>
                    <a:p>
                      <a:pPr algn="l" fontAlgn="b"/>
                      <a:r>
                        <a:rPr lang="en-US" sz="1100" b="0" i="0" u="none" strike="noStrike">
                          <a:solidFill>
                            <a:schemeClr val="bg1"/>
                          </a:solidFill>
                          <a:effectLst/>
                          <a:latin typeface="Calibri" panose="020F0502020204030204" pitchFamily="34" charset="0"/>
                        </a:rPr>
                        <a:t>workspaces/sqlScripts/write,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52918409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workspaces/dataFlows/write,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515233627"/>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48696301"/>
                  </a:ext>
                </a:extLst>
              </a:tr>
              <a:tr h="240227">
                <a:tc>
                  <a:txBody>
                    <a:bodyPr/>
                    <a:lstStyle/>
                    <a:p>
                      <a:pPr algn="l" fontAlgn="b"/>
                      <a:r>
                        <a:rPr lang="en-US" sz="1100" b="0" i="0" u="none" strike="noStrike">
                          <a:solidFill>
                            <a:schemeClr val="bg1"/>
                          </a:solidFill>
                          <a:effectLst/>
                          <a:latin typeface="Calibri" panose="020F0502020204030204" pitchFamily="34" charset="0"/>
                        </a:rPr>
                        <a:t>workspaces/triggers/write,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57801222"/>
                  </a:ext>
                </a:extLst>
              </a:tr>
              <a:tr h="240227">
                <a:tc>
                  <a:txBody>
                    <a:bodyPr/>
                    <a:lstStyle/>
                    <a:p>
                      <a:pPr algn="l" fontAlgn="b"/>
                      <a:r>
                        <a:rPr lang="en-US" sz="1100" b="0" i="0" u="none" strike="noStrike">
                          <a:solidFill>
                            <a:schemeClr val="bg1"/>
                          </a:solidFill>
                          <a:effectLst/>
                          <a:latin typeface="Calibri" panose="020F0502020204030204" pitchFamily="34" charset="0"/>
                        </a:rPr>
                        <a:t>workspaces/datasets/write,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3395111"/>
                  </a:ext>
                </a:extLst>
              </a:tr>
              <a:tr h="240227">
                <a:tc>
                  <a:txBody>
                    <a:bodyPr/>
                    <a:lstStyle/>
                    <a:p>
                      <a:pPr algn="l" fontAlgn="b"/>
                      <a:r>
                        <a:rPr lang="en-US" sz="1100" b="0" i="0" u="none" strike="noStrike">
                          <a:solidFill>
                            <a:schemeClr val="bg1"/>
                          </a:solidFill>
                          <a:effectLst/>
                          <a:latin typeface="Calibri" panose="020F0502020204030204" pitchFamily="34" charset="0"/>
                        </a:rPr>
                        <a:t>workspaces/libraries/write,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51063902"/>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6610522"/>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workspaces/credentials/write, delete</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3714953"/>
                  </a:ext>
                </a:extLst>
              </a:tr>
              <a:tr h="240227">
                <a:tc>
                  <a:txBody>
                    <a:bodyPr/>
                    <a:lstStyle/>
                    <a:p>
                      <a:pPr algn="l" fontAlgn="b"/>
                      <a:r>
                        <a:rPr lang="en-US" sz="1100" b="0" i="0" u="none" strike="noStrike">
                          <a:solidFill>
                            <a:schemeClr val="bg1"/>
                          </a:solidFill>
                          <a:effectLst/>
                          <a:latin typeface="Calibri" panose="020F0502020204030204" pitchFamily="34" charset="0"/>
                        </a:rPr>
                        <a:t>workspaces/notebooks/viewOutputs/action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24705352"/>
                  </a:ext>
                </a:extLst>
              </a:tr>
              <a:tr h="240227">
                <a:tc>
                  <a:txBody>
                    <a:bodyPr/>
                    <a:lstStyle/>
                    <a:p>
                      <a:pPr algn="l" fontAlgn="b"/>
                      <a:r>
                        <a:rPr lang="en-US" sz="1100" b="0" i="0" u="none" strike="noStrike">
                          <a:solidFill>
                            <a:schemeClr val="bg1"/>
                          </a:solidFill>
                          <a:effectLst/>
                          <a:latin typeface="Calibri" panose="020F0502020204030204" pitchFamily="34" charset="0"/>
                        </a:rPr>
                        <a:t>workspaces/pipelines/viewOutputs/action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r>
                        <a:rPr lang="en-US" sz="1100" b="0" i="0" u="none" strike="noStrike" kern="1200">
                          <a:solidFill>
                            <a:srgbClr val="000000"/>
                          </a:solidFill>
                          <a:effectLst/>
                          <a:latin typeface="Calibri" panose="020F0502020204030204" pitchFamily="34" charset="0"/>
                          <a:ea typeface="+mn-ea"/>
                          <a:cs typeface="+mn-cs"/>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marL="0" algn="ctr" defTabSz="914192" rtl="0" eaLnBrk="1" fontAlgn="b" latinLnBrk="0" hangingPunct="1"/>
                      <a:endParaRPr lang="en-US" sz="1100" b="0" i="0" u="none" strike="noStrike" kern="1200">
                        <a:solidFill>
                          <a:srgbClr val="000000"/>
                        </a:solidFill>
                        <a:effectLst/>
                        <a:latin typeface="Calibri" panose="020F0502020204030204" pitchFamily="34" charset="0"/>
                        <a:ea typeface="+mn-ea"/>
                        <a:cs typeface="+mn-cs"/>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68944844"/>
                  </a:ext>
                </a:extLst>
              </a:tr>
              <a:tr h="240227">
                <a:tc>
                  <a:txBody>
                    <a:bodyPr/>
                    <a:lstStyle/>
                    <a:p>
                      <a:pPr algn="l" fontAlgn="b"/>
                      <a:r>
                        <a:rPr lang="en-US" sz="1100" b="0" i="0" u="none" strike="noStrike">
                          <a:solidFill>
                            <a:schemeClr val="bg1"/>
                          </a:solidFill>
                          <a:effectLst/>
                          <a:latin typeface="Calibri" panose="020F0502020204030204" pitchFamily="34" charset="0"/>
                        </a:rPr>
                        <a:t>workspaces/linkedServices/useSecret/action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00472946"/>
                  </a:ext>
                </a:extLst>
              </a:tr>
              <a:tr h="240227">
                <a:tc>
                  <a:txBody>
                    <a:bodyPr/>
                    <a:lstStyle/>
                    <a:p>
                      <a:pPr algn="l" fontAlgn="b"/>
                      <a:r>
                        <a:rPr lang="en-US" sz="1100" b="0" i="0" u="none" strike="noStrike">
                          <a:solidFill>
                            <a:schemeClr val="bg1"/>
                          </a:solidFill>
                          <a:effectLst/>
                          <a:latin typeface="Calibri" panose="020F0502020204030204" pitchFamily="34" charset="0"/>
                        </a:rPr>
                        <a:t>workspaces/credentials/useSecret/action</a:t>
                      </a:r>
                    </a:p>
                  </a:txBody>
                  <a:tcPr marL="9525" marR="9525" marT="9525"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16778674"/>
                  </a:ext>
                </a:extLst>
              </a:tr>
            </a:tbl>
          </a:graphicData>
        </a:graphic>
      </p:graphicFrame>
    </p:spTree>
    <p:extLst>
      <p:ext uri="{BB962C8B-B14F-4D97-AF65-F5344CB8AC3E}">
        <p14:creationId xmlns:p14="http://schemas.microsoft.com/office/powerpoint/2010/main" val="42060323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173038" y="-9446"/>
            <a:ext cx="6910808" cy="758022"/>
          </a:xfrm>
        </p:spPr>
        <p:txBody>
          <a:bodyPr/>
          <a:lstStyle/>
          <a:p>
            <a:r>
              <a:rPr lang="en-US" sz="3200" dirty="0">
                <a:solidFill>
                  <a:schemeClr val="bg1"/>
                </a:solidFill>
              </a:rPr>
              <a:t>Access control – serverless SQL pool</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73558" y="1194998"/>
            <a:ext cx="5451862" cy="5293437"/>
          </a:xfrm>
        </p:spPr>
        <p:txBody>
          <a:bodyPr/>
          <a:lstStyle/>
          <a:p>
            <a:pPr>
              <a:lnSpc>
                <a:spcPct val="100000"/>
              </a:lnSpc>
              <a:spcAft>
                <a:spcPts val="600"/>
              </a:spcAft>
            </a:pPr>
            <a:r>
              <a:rPr lang="en-US" sz="1800" dirty="0">
                <a:solidFill>
                  <a:schemeClr val="accent5"/>
                </a:solidFill>
                <a:latin typeface="+mj-lt"/>
              </a:rPr>
              <a:t>Overview</a:t>
            </a:r>
          </a:p>
          <a:p>
            <a:pPr>
              <a:lnSpc>
                <a:spcPct val="100000"/>
              </a:lnSpc>
              <a:spcAft>
                <a:spcPts val="600"/>
              </a:spcAft>
            </a:pPr>
            <a:r>
              <a:rPr lang="en-US" sz="1600" dirty="0">
                <a:solidFill>
                  <a:schemeClr val="bg1"/>
                </a:solidFill>
              </a:rPr>
              <a:t>Enterprise-grade security model enables you to control who can access data.</a:t>
            </a:r>
          </a:p>
          <a:p>
            <a:pPr>
              <a:lnSpc>
                <a:spcPct val="100000"/>
              </a:lnSpc>
              <a:spcAft>
                <a:spcPts val="600"/>
              </a:spcAft>
            </a:pPr>
            <a:endParaRPr lang="en-US" sz="1600" dirty="0">
              <a:solidFill>
                <a:schemeClr val="bg1"/>
              </a:solidFill>
            </a:endParaRPr>
          </a:p>
          <a:p>
            <a:pPr>
              <a:lnSpc>
                <a:spcPct val="100000"/>
              </a:lnSpc>
              <a:spcAft>
                <a:spcPts val="600"/>
              </a:spcAft>
            </a:pPr>
            <a:r>
              <a:rPr lang="en-US" sz="1800" dirty="0">
                <a:solidFill>
                  <a:schemeClr val="accent5"/>
                </a:solidFill>
                <a:latin typeface="+mj-lt"/>
              </a:rPr>
              <a:t>Benefits</a:t>
            </a:r>
          </a:p>
          <a:p>
            <a:pPr marL="285750" indent="-285750">
              <a:lnSpc>
                <a:spcPct val="100000"/>
              </a:lnSpc>
              <a:spcAft>
                <a:spcPts val="600"/>
              </a:spcAft>
              <a:buFontTx/>
              <a:buChar char="-"/>
            </a:pPr>
            <a:r>
              <a:rPr lang="en-US" sz="1600" dirty="0">
                <a:solidFill>
                  <a:schemeClr val="bg1"/>
                </a:solidFill>
              </a:rPr>
              <a:t>Use Azure Active Directory users or native SQL logins.</a:t>
            </a:r>
          </a:p>
          <a:p>
            <a:pPr marL="285750" indent="-285750">
              <a:lnSpc>
                <a:spcPct val="100000"/>
              </a:lnSpc>
              <a:spcAft>
                <a:spcPts val="600"/>
              </a:spcAft>
              <a:buFontTx/>
              <a:buChar char="-"/>
            </a:pPr>
            <a:r>
              <a:rPr lang="en-US" sz="1600" dirty="0">
                <a:solidFill>
                  <a:schemeClr val="bg1"/>
                </a:solidFill>
              </a:rPr>
              <a:t>SAS tokens, AAD or workspace identity access</a:t>
            </a:r>
          </a:p>
          <a:p>
            <a:pPr marL="285750" indent="-285750">
              <a:lnSpc>
                <a:spcPct val="100000"/>
              </a:lnSpc>
              <a:spcAft>
                <a:spcPts val="600"/>
              </a:spcAft>
              <a:buFontTx/>
              <a:buChar char="-"/>
            </a:pPr>
            <a:r>
              <a:rPr lang="en-US" sz="1600" dirty="0">
                <a:solidFill>
                  <a:schemeClr val="bg1"/>
                </a:solidFill>
              </a:rPr>
              <a:t>Specify access methods in credential</a:t>
            </a:r>
          </a:p>
          <a:p>
            <a:pPr marL="285750" indent="-285750">
              <a:lnSpc>
                <a:spcPct val="100000"/>
              </a:lnSpc>
              <a:spcAft>
                <a:spcPts val="600"/>
              </a:spcAft>
              <a:buFontTx/>
              <a:buChar char="-"/>
            </a:pPr>
            <a:r>
              <a:rPr lang="en-US" sz="1600" dirty="0">
                <a:solidFill>
                  <a:schemeClr val="bg1"/>
                </a:solidFill>
              </a:rPr>
              <a:t>Grant access to storage by referencing storage credential</a:t>
            </a:r>
          </a:p>
          <a:p>
            <a:pPr marL="285750" indent="-285750">
              <a:lnSpc>
                <a:spcPct val="100000"/>
              </a:lnSpc>
              <a:spcAft>
                <a:spcPts val="600"/>
              </a:spcAft>
              <a:buFontTx/>
              <a:buChar char="-"/>
            </a:pPr>
            <a:r>
              <a:rPr lang="en-US" sz="1600" dirty="0">
                <a:solidFill>
                  <a:schemeClr val="bg1"/>
                </a:solidFill>
              </a:rPr>
              <a:t>Enable some logins to access external tables </a:t>
            </a:r>
          </a:p>
          <a:p>
            <a:pPr marL="285750" indent="-285750">
              <a:lnSpc>
                <a:spcPct val="100000"/>
              </a:lnSpc>
              <a:spcAft>
                <a:spcPts val="600"/>
              </a:spcAft>
              <a:buFontTx/>
              <a:buChar char="-"/>
            </a:pPr>
            <a:r>
              <a:rPr lang="en-US" sz="1600" dirty="0">
                <a:solidFill>
                  <a:schemeClr val="bg1"/>
                </a:solidFill>
              </a:rPr>
              <a:t>Add AAD role assignments directly on Azure storage.</a:t>
            </a:r>
          </a:p>
        </p:txBody>
      </p:sp>
      <p:sp>
        <p:nvSpPr>
          <p:cNvPr id="6" name="Rectangle 5">
            <a:extLst>
              <a:ext uri="{FF2B5EF4-FFF2-40B4-BE49-F238E27FC236}">
                <a16:creationId xmlns:a16="http://schemas.microsoft.com/office/drawing/2014/main" id="{6197DE10-2CF4-4CC0-9712-418B4374CC16}"/>
              </a:ext>
            </a:extLst>
          </p:cNvPr>
          <p:cNvSpPr/>
          <p:nvPr/>
        </p:nvSpPr>
        <p:spPr>
          <a:xfrm>
            <a:off x="6812388" y="498798"/>
            <a:ext cx="5379612" cy="6370975"/>
          </a:xfrm>
          <a:prstGeom prst="rect">
            <a:avLst/>
          </a:prstGeom>
          <a:solidFill>
            <a:schemeClr val="bg1"/>
          </a:solidFill>
          <a:ln>
            <a:solidFill>
              <a:schemeClr val="bg2">
                <a:lumMod val="50000"/>
              </a:schemeClr>
            </a:solidFill>
          </a:ln>
        </p:spPr>
        <p:txBody>
          <a:bodyPr wrap="square">
            <a:spAutoFit/>
          </a:bodyPr>
          <a:lstStyle/>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--Create Login to a </a:t>
            </a:r>
            <a:r>
              <a:rPr lang="en-US" sz="1200" dirty="0" err="1">
                <a:solidFill>
                  <a:srgbClr val="339933"/>
                </a:solidFill>
                <a:highlight>
                  <a:srgbClr val="FFFFFF"/>
                </a:highlight>
                <a:latin typeface="Calibri" panose="020F0502020204030204" pitchFamily="34" charset="0"/>
                <a:cs typeface="Calibri" panose="020F0502020204030204" pitchFamily="34" charset="0"/>
              </a:rPr>
              <a:t>a</a:t>
            </a:r>
            <a:r>
              <a:rPr lang="en-US" sz="1200" dirty="0">
                <a:solidFill>
                  <a:srgbClr val="339933"/>
                </a:solidFill>
                <a:highlight>
                  <a:srgbClr val="FFFFFF"/>
                </a:highlight>
                <a:latin typeface="Calibri" panose="020F0502020204030204" pitchFamily="34" charset="0"/>
                <a:cs typeface="Calibri" panose="020F0502020204030204" pitchFamily="34" charset="0"/>
              </a:rPr>
              <a:t> single serverless SQL pool database</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 </a:t>
            </a:r>
            <a:r>
              <a:rPr lang="en-US" sz="1200" b="0" i="0" dirty="0">
                <a:solidFill>
                  <a:srgbClr val="0101FD"/>
                </a:solidFill>
                <a:effectLst/>
                <a:latin typeface="SFMono-Regular"/>
              </a:rPr>
              <a:t>FROM</a:t>
            </a:r>
            <a:r>
              <a:rPr lang="en-US" sz="1200" b="0" i="0" dirty="0">
                <a:solidFill>
                  <a:srgbClr val="171717"/>
                </a:solidFill>
                <a:effectLst/>
                <a:latin typeface="SFMono-Regular"/>
              </a:rPr>
              <a:t> </a:t>
            </a:r>
            <a:r>
              <a:rPr lang="en-US" sz="1200" b="0" i="0" dirty="0">
                <a:solidFill>
                  <a:srgbClr val="0101FD"/>
                </a:solidFill>
                <a:effectLst/>
                <a:latin typeface="SFMono-Regular"/>
              </a:rPr>
              <a:t>EXTERNAL</a:t>
            </a:r>
            <a:r>
              <a:rPr lang="en-US" sz="1200" b="0" i="0" dirty="0">
                <a:solidFill>
                  <a:srgbClr val="171717"/>
                </a:solidFill>
                <a:effectLst/>
                <a:latin typeface="SFMono-Regular"/>
              </a:rPr>
              <a:t> PROVIDER;</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create user under that login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b="0" i="0" dirty="0">
                <a:solidFill>
                  <a:srgbClr val="0101FD"/>
                </a:solidFill>
                <a:effectLst/>
                <a:latin typeface="SFMono-Regular"/>
              </a:rPr>
              <a:t>use</a:t>
            </a:r>
            <a:r>
              <a:rPr lang="en-US" sz="1200" b="0" i="0" dirty="0">
                <a:solidFill>
                  <a:srgbClr val="171717"/>
                </a:solidFill>
                <a:effectLst/>
                <a:latin typeface="SFMono-Regular"/>
              </a:rPr>
              <a:t> </a:t>
            </a:r>
            <a:r>
              <a:rPr lang="en-US" sz="1200" b="0" i="0" dirty="0" err="1">
                <a:solidFill>
                  <a:srgbClr val="171717"/>
                </a:solidFill>
                <a:effectLst/>
                <a:latin typeface="SFMono-Regular"/>
              </a:rPr>
              <a:t>yourdb</a:t>
            </a:r>
            <a:r>
              <a:rPr lang="en-US" sz="1200" b="0" i="0" dirty="0">
                <a:solidFill>
                  <a:srgbClr val="171717"/>
                </a:solidFill>
                <a:effectLst/>
                <a:latin typeface="SFMono-Regular"/>
              </a:rPr>
              <a:t> </a:t>
            </a:r>
            <a:r>
              <a:rPr lang="en-US" sz="1200" b="0" i="0" dirty="0">
                <a:solidFill>
                  <a:srgbClr val="008000"/>
                </a:solidFill>
                <a:effectLst/>
                <a:latin typeface="SFMono-Regular"/>
              </a:rPr>
              <a:t>-- Use your DB name</a:t>
            </a:r>
          </a:p>
          <a:p>
            <a:pPr lvl="0">
              <a:defRPr/>
            </a:pPr>
            <a:r>
              <a:rPr lang="en-US" sz="1200" b="0" i="0" dirty="0">
                <a:solidFill>
                  <a:srgbClr val="0101FD"/>
                </a:solidFill>
                <a:effectLst/>
                <a:latin typeface="SFMono-Regular"/>
              </a:rPr>
              <a:t>go</a:t>
            </a:r>
          </a:p>
          <a:p>
            <a:pPr lvl="0">
              <a:defRPr/>
            </a:pPr>
            <a:r>
              <a:rPr lang="en-US" sz="1200" b="0" i="0" dirty="0">
                <a:solidFill>
                  <a:srgbClr val="0101FD"/>
                </a:solidFill>
                <a:effectLst/>
                <a:latin typeface="SFMono-Regular"/>
              </a:rPr>
              <a:t>CREATE</a:t>
            </a:r>
            <a:r>
              <a:rPr lang="en-US" sz="1200" b="0" i="0" dirty="0">
                <a:solidFill>
                  <a:srgbClr val="171717"/>
                </a:solidFill>
                <a:effectLst/>
                <a:latin typeface="SFMono-Regular"/>
              </a:rPr>
              <a:t> </a:t>
            </a:r>
            <a:r>
              <a:rPr lang="en-US" sz="1200" b="0" i="0" dirty="0">
                <a:solidFill>
                  <a:srgbClr val="0101FD"/>
                </a:solidFill>
                <a:effectLst/>
                <a:latin typeface="SFMono-Regular"/>
              </a:rPr>
              <a:t>USER</a:t>
            </a:r>
            <a:r>
              <a:rPr lang="en-US" sz="1200" b="0" i="0" dirty="0">
                <a:solidFill>
                  <a:srgbClr val="171717"/>
                </a:solidFill>
                <a:effectLst/>
                <a:latin typeface="SFMono-Regular"/>
              </a:rPr>
              <a:t> </a:t>
            </a:r>
            <a:r>
              <a:rPr lang="en-US" sz="1200" b="0" i="0" dirty="0">
                <a:solidFill>
                  <a:srgbClr val="0101FD"/>
                </a:solidFill>
                <a:effectLst/>
                <a:latin typeface="SFMono-Regular"/>
              </a:rPr>
              <a:t>alias</a:t>
            </a:r>
            <a:r>
              <a:rPr lang="en-US" sz="1200" b="0" i="0" dirty="0">
                <a:solidFill>
                  <a:srgbClr val="171717"/>
                </a:solidFill>
                <a:effectLst/>
                <a:latin typeface="SFMono-Regular"/>
              </a:rPr>
              <a:t> </a:t>
            </a:r>
            <a:r>
              <a:rPr lang="en-US" sz="1200" b="0" i="0" dirty="0">
                <a:solidFill>
                  <a:srgbClr val="0101FD"/>
                </a:solidFill>
                <a:effectLst/>
                <a:latin typeface="SFMono-Regular"/>
              </a:rPr>
              <a:t>FROM</a:t>
            </a:r>
            <a:r>
              <a:rPr lang="en-US" sz="1200" b="0" i="0" dirty="0">
                <a:solidFill>
                  <a:srgbClr val="171717"/>
                </a:solidFill>
                <a:effectLst/>
                <a:latin typeface="SFMono-Regular"/>
              </a:rPr>
              <a:t> LOGIN [</a:t>
            </a:r>
            <a:r>
              <a:rPr lang="en-US" sz="1200" b="0" i="0" dirty="0">
                <a:solidFill>
                  <a:srgbClr val="0101FD"/>
                </a:solidFill>
                <a:effectLst/>
                <a:latin typeface="SFMono-Regular"/>
              </a:rPr>
              <a:t>alias</a:t>
            </a:r>
            <a:r>
              <a:rPr lang="en-US" sz="1200" b="0" i="0" dirty="0">
                <a:solidFill>
                  <a:srgbClr val="171717"/>
                </a:solidFill>
                <a:effectLst/>
                <a:latin typeface="SFMono-Regular"/>
              </a:rPr>
              <a:t>@domain.com];</a:t>
            </a:r>
          </a:p>
          <a:p>
            <a:pPr lvl="0">
              <a:defRPr/>
            </a:pPr>
            <a:endParaRPr lang="en-US" sz="1200" b="0" i="0" dirty="0">
              <a:solidFill>
                <a:srgbClr val="171717"/>
              </a:solidFill>
              <a:effectLst/>
              <a:latin typeface="SFMono-Regular"/>
            </a:endParaRPr>
          </a:p>
          <a:p>
            <a:pPr lvl="0">
              <a:defRPr/>
            </a:pPr>
            <a:r>
              <a:rPr lang="en-US" sz="1200" dirty="0">
                <a:solidFill>
                  <a:srgbClr val="339933"/>
                </a:solidFill>
                <a:highlight>
                  <a:srgbClr val="FFFFFF"/>
                </a:highlight>
                <a:latin typeface="Calibri" panose="020F0502020204030204" pitchFamily="34" charset="0"/>
                <a:cs typeface="Calibri" panose="020F0502020204030204" pitchFamily="34" charset="0"/>
              </a:rPr>
              <a:t>To grant full access to a user to all serverless SQL pool databases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 LOGIN [alias@domain.com] FROM EXTERNAL PROVIDER;</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ALTER SERVER ROLE  sysadmin  ADD MEMBER [alias@domain.com];</a:t>
            </a: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impersonation using workspace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enable access to specified storage using SAS token</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‘SHARED ACCESS SIGNATURE’</a:t>
            </a:r>
            <a:r>
              <a:rPr lang="en-US" sz="1200" dirty="0">
                <a:solidFill>
                  <a:srgbClr val="0000FF"/>
                </a:solidFill>
                <a:highlight>
                  <a:srgbClr val="FFFFFF"/>
                </a:highlight>
                <a:latin typeface="Calibri" panose="020F0502020204030204" pitchFamily="34" charset="0"/>
                <a:cs typeface="Calibri" panose="020F0502020204030204" pitchFamily="34" charset="0"/>
              </a:rPr>
              <a:t>,</a:t>
            </a:r>
            <a:br>
              <a:rPr lang="en-US" sz="1200" dirty="0">
                <a:solidFill>
                  <a:srgbClr val="0000FF"/>
                </a:solidFill>
                <a:highlight>
                  <a:srgbClr val="FFFFFF"/>
                </a:highlight>
                <a:latin typeface="Calibri" panose="020F0502020204030204" pitchFamily="34" charset="0"/>
                <a:cs typeface="Calibri" panose="020F0502020204030204" pitchFamily="34" charset="0"/>
              </a:rPr>
            </a:br>
            <a:r>
              <a:rPr lang="en-US" sz="1200" dirty="0">
                <a:solidFill>
                  <a:srgbClr val="0000FF"/>
                </a:solidFill>
                <a:highlight>
                  <a:srgbClr val="FFFFFF"/>
                </a:highlight>
                <a:latin typeface="Calibri" panose="020F0502020204030204" pitchFamily="34" charset="0"/>
                <a:cs typeface="Calibri" panose="020F0502020204030204" pitchFamily="34" charset="0"/>
              </a:rPr>
              <a:t>           SECRET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sv</a:t>
            </a:r>
            <a:r>
              <a:rPr lang="en-US" sz="1200" dirty="0">
                <a:solidFill>
                  <a:srgbClr val="FF0000"/>
                </a:solidFill>
                <a:highlight>
                  <a:srgbClr val="FFFFFF"/>
                </a:highlight>
                <a:latin typeface="Calibri" panose="020F0502020204030204" pitchFamily="34" charset="0"/>
                <a:cs typeface="Calibri" panose="020F0502020204030204" pitchFamily="34" charset="0"/>
              </a:rPr>
              <a:t>=2014-02-14&amp;sr=</a:t>
            </a:r>
            <a:r>
              <a:rPr lang="en-US" sz="1200" dirty="0" err="1">
                <a:solidFill>
                  <a:srgbClr val="FF0000"/>
                </a:solidFill>
                <a:highlight>
                  <a:srgbClr val="FFFFFF"/>
                </a:highlight>
                <a:latin typeface="Calibri" panose="020F0502020204030204" pitchFamily="34" charset="0"/>
                <a:cs typeface="Calibri" panose="020F0502020204030204" pitchFamily="34" charset="0"/>
              </a:rPr>
              <a:t>b&amp;si</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TestPolicy&amp;sig</a:t>
            </a:r>
            <a:r>
              <a:rPr lang="en-US" sz="1200" dirty="0">
                <a:solidFill>
                  <a:srgbClr val="FF0000"/>
                </a:solidFill>
                <a:highlight>
                  <a:srgbClr val="FFFFFF"/>
                </a:highlight>
                <a:latin typeface="Calibri" panose="020F0502020204030204" pitchFamily="34" charset="0"/>
                <a:cs typeface="Calibri" panose="020F0502020204030204" pitchFamily="34" charset="0"/>
              </a:rPr>
              <a:t>=o%2B5%2F0C%2BLm7tWWft’</a:t>
            </a:r>
            <a:endParaRPr lang="en-US" sz="1200" dirty="0">
              <a:solidFill>
                <a:srgbClr val="808080"/>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 </a:t>
            </a: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login1 to use SAS token defined in credential for storage account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::[https://XXX.blob.core.windows.net/csv]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‘login1’</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use Managed Identity</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REFERENCES CREDENTIAL</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ManagedIdentity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grant login2 to select external data via table</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GRANT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 ON OBJECT</a:t>
            </a:r>
            <a:r>
              <a:rPr lang="en-US" sz="1200" dirty="0">
                <a:solidFill>
                  <a:srgbClr val="00000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dbo.population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TO</a:t>
            </a:r>
            <a:r>
              <a:rPr lang="en-US" sz="1200" dirty="0">
                <a:solidFill>
                  <a:srgbClr val="80808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LOGIN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‘login2’</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6674213-3148-4221-805D-56B0ADB036D9}"/>
              </a:ext>
            </a:extLst>
          </p:cNvPr>
          <p:cNvPicPr>
            <a:picLocks noChangeAspect="1"/>
          </p:cNvPicPr>
          <p:nvPr/>
        </p:nvPicPr>
        <p:blipFill>
          <a:blip r:embed="rId3"/>
          <a:stretch>
            <a:fillRect/>
          </a:stretch>
        </p:blipFill>
        <p:spPr>
          <a:xfrm>
            <a:off x="680263" y="4639467"/>
            <a:ext cx="2411280" cy="2230306"/>
          </a:xfrm>
          <a:prstGeom prst="rect">
            <a:avLst/>
          </a:prstGeom>
        </p:spPr>
      </p:pic>
    </p:spTree>
    <p:extLst>
      <p:ext uri="{BB962C8B-B14F-4D97-AF65-F5344CB8AC3E}">
        <p14:creationId xmlns:p14="http://schemas.microsoft.com/office/powerpoint/2010/main" val="221915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EA25-D93C-492A-B2E9-A1CB03013EEE}"/>
              </a:ext>
            </a:extLst>
          </p:cNvPr>
          <p:cNvSpPr>
            <a:spLocks noGrp="1"/>
          </p:cNvSpPr>
          <p:nvPr>
            <p:ph type="title"/>
          </p:nvPr>
        </p:nvSpPr>
        <p:spPr/>
        <p:txBody>
          <a:bodyPr/>
          <a:lstStyle/>
          <a:p>
            <a:r>
              <a:rPr lang="en-US" dirty="0">
                <a:solidFill>
                  <a:schemeClr val="bg1"/>
                </a:solidFill>
              </a:rPr>
              <a:t>Enterprise-grade security</a:t>
            </a:r>
          </a:p>
        </p:txBody>
      </p:sp>
      <p:sp>
        <p:nvSpPr>
          <p:cNvPr id="3" name="Rectangle 2">
            <a:extLst>
              <a:ext uri="{FF2B5EF4-FFF2-40B4-BE49-F238E27FC236}">
                <a16:creationId xmlns:a16="http://schemas.microsoft.com/office/drawing/2014/main" id="{F80CF3C6-1EF9-46B0-AA53-4AD2F55466C1}"/>
              </a:ext>
            </a:extLst>
          </p:cNvPr>
          <p:cNvSpPr/>
          <p:nvPr/>
        </p:nvSpPr>
        <p:spPr bwMode="auto">
          <a:xfrm>
            <a:off x="18143" y="1105305"/>
            <a:ext cx="12191999" cy="5875647"/>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0EA08268-E0E9-4891-BC02-59C47BC66365}"/>
              </a:ext>
            </a:extLst>
          </p:cNvPr>
          <p:cNvSpPr/>
          <p:nvPr/>
        </p:nvSpPr>
        <p:spPr bwMode="auto">
          <a:xfrm>
            <a:off x="2235289" y="1693345"/>
            <a:ext cx="7795118" cy="440887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3885AEB-A777-4793-9E20-71337895CAF8}"/>
              </a:ext>
            </a:extLst>
          </p:cNvPr>
          <p:cNvSpPr/>
          <p:nvPr/>
        </p:nvSpPr>
        <p:spPr bwMode="auto">
          <a:xfrm>
            <a:off x="2696547" y="1674684"/>
            <a:ext cx="6895321" cy="3812344"/>
          </a:xfrm>
          <a:prstGeom prst="ellipse">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0582CAE-F5A3-46D0-B463-6964ABA64439}"/>
              </a:ext>
            </a:extLst>
          </p:cNvPr>
          <p:cNvSpPr/>
          <p:nvPr/>
        </p:nvSpPr>
        <p:spPr bwMode="auto">
          <a:xfrm>
            <a:off x="3051110" y="1674683"/>
            <a:ext cx="6176866" cy="313991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3AD160-9A9A-4D47-9EDB-39E4D1A8E7B7}"/>
              </a:ext>
            </a:extLst>
          </p:cNvPr>
          <p:cNvSpPr/>
          <p:nvPr/>
        </p:nvSpPr>
        <p:spPr bwMode="auto">
          <a:xfrm>
            <a:off x="3387013" y="1749605"/>
            <a:ext cx="5458407" cy="233720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4B1BC961-4ECB-4E72-9D6B-AD27F43E34EE}"/>
              </a:ext>
            </a:extLst>
          </p:cNvPr>
          <p:cNvSpPr/>
          <p:nvPr/>
        </p:nvSpPr>
        <p:spPr bwMode="auto">
          <a:xfrm>
            <a:off x="3826635" y="1749913"/>
            <a:ext cx="4535616" cy="16846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DE123D0-D999-42FD-A369-B73FC31B2C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2528" y="1476284"/>
            <a:ext cx="718089" cy="718089"/>
          </a:xfrm>
          <a:prstGeom prst="rect">
            <a:avLst/>
          </a:prstGeom>
        </p:spPr>
      </p:pic>
      <mc:AlternateContent xmlns:mc="http://schemas.openxmlformats.org/markup-compatibility/2006">
        <mc:Choice xmlns:am3d="http://schemas.microsoft.com/office/drawing/2017/model3d" Requires="am3d">
          <p:graphicFrame>
            <p:nvGraphicFramePr>
              <p:cNvPr id="9" name="3D Model 8" descr="City Apartment Building 2">
                <a:extLst>
                  <a:ext uri="{FF2B5EF4-FFF2-40B4-BE49-F238E27FC236}">
                    <a16:creationId xmlns:a16="http://schemas.microsoft.com/office/drawing/2014/main" id="{BA836FC2-EFF4-4A7D-9878-0D22DAE343B9}"/>
                  </a:ext>
                </a:extLst>
              </p:cNvPr>
              <p:cNvGraphicFramePr>
                <a:graphicFrameLocks noChangeAspect="1"/>
              </p:cNvGraphicFramePr>
              <p:nvPr/>
            </p:nvGraphicFramePr>
            <p:xfrm>
              <a:off x="4192151" y="655538"/>
              <a:ext cx="1774636" cy="2086047"/>
            </p:xfrm>
            <a:graphic>
              <a:graphicData uri="http://schemas.microsoft.com/office/drawing/2017/model3d">
                <am3d:model3d r:embed="rId5">
                  <am3d:spPr>
                    <a:xfrm>
                      <a:off x="0" y="0"/>
                      <a:ext cx="1774636" cy="2086047"/>
                    </a:xfrm>
                    <a:prstGeom prst="rect">
                      <a:avLst/>
                    </a:prstGeom>
                  </am3d:spPr>
                  <am3d:camera>
                    <am3d:pos x="0" y="0" z="71358299"/>
                    <am3d:up dx="0" dy="36000000" dz="0"/>
                    <am3d:lookAt x="0" y="0" z="0"/>
                    <am3d:perspective fov="2700000"/>
                  </am3d:camera>
                  <am3d:trans>
                    <am3d:meterPerModelUnit n="10900139" d="1000000"/>
                    <am3d:preTrans dx="-47343911" dy="-14744726" dz="14085784"/>
                    <am3d:scale>
                      <am3d:sx n="1000000" d="1000000"/>
                      <am3d:sy n="1000000" d="1000000"/>
                      <am3d:sz n="1000000" d="1000000"/>
                    </am3d:scale>
                    <am3d:rot ax="1598580" ay="987410" az="485341"/>
                    <am3d:postTrans dx="0" dy="0" dz="0"/>
                  </am3d:trans>
                  <am3d:raster rName="Office3DRenderer" rVer="16.0.8326">
                    <am3d:blip r:embed="rId6"/>
                  </am3d:raster>
                  <am3d:objViewport viewportSz="2416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ity Apartment Building 2">
                <a:extLst>
                  <a:ext uri="{FF2B5EF4-FFF2-40B4-BE49-F238E27FC236}">
                    <a16:creationId xmlns:a16="http://schemas.microsoft.com/office/drawing/2014/main" id="{BA836FC2-EFF4-4A7D-9878-0D22DAE343B9}"/>
                  </a:ext>
                </a:extLst>
              </p:cNvPr>
              <p:cNvPicPr>
                <a:picLocks noGrp="1" noRot="1" noChangeAspect="1" noMove="1" noResize="1" noEditPoints="1" noAdjustHandles="1" noChangeArrowheads="1" noChangeShapeType="1" noCrop="1"/>
              </p:cNvPicPr>
              <p:nvPr/>
            </p:nvPicPr>
            <p:blipFill>
              <a:blip r:embed="rId6"/>
              <a:stretch>
                <a:fillRect/>
              </a:stretch>
            </p:blipFill>
            <p:spPr>
              <a:xfrm>
                <a:off x="4192151" y="655538"/>
                <a:ext cx="1774636" cy="2086047"/>
              </a:xfrm>
              <a:prstGeom prst="rect">
                <a:avLst/>
              </a:prstGeom>
            </p:spPr>
          </p:pic>
        </mc:Fallback>
      </mc:AlternateContent>
      <p:cxnSp>
        <p:nvCxnSpPr>
          <p:cNvPr id="17" name="Straight Connector 16">
            <a:extLst>
              <a:ext uri="{FF2B5EF4-FFF2-40B4-BE49-F238E27FC236}">
                <a16:creationId xmlns:a16="http://schemas.microsoft.com/office/drawing/2014/main" id="{F827E59B-E884-4091-A74E-49CDCDA75D53}"/>
              </a:ext>
            </a:extLst>
          </p:cNvPr>
          <p:cNvCxnSpPr>
            <a:cxnSpLocks/>
            <a:endCxn id="15" idx="1"/>
          </p:cNvCxnSpPr>
          <p:nvPr/>
        </p:nvCxnSpPr>
        <p:spPr>
          <a:xfrm>
            <a:off x="5553075" y="1835328"/>
            <a:ext cx="1029453" cy="1"/>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727CAA-076E-4B4F-89C9-F8C1AA7FFE8C}"/>
              </a:ext>
            </a:extLst>
          </p:cNvPr>
          <p:cNvCxnSpPr>
            <a:cxnSpLocks/>
          </p:cNvCxnSpPr>
          <p:nvPr/>
        </p:nvCxnSpPr>
        <p:spPr>
          <a:xfrm>
            <a:off x="5553075" y="1940103"/>
            <a:ext cx="1029453"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2253306-7B66-472C-A4AC-6E4F6D19DB05}"/>
              </a:ext>
            </a:extLst>
          </p:cNvPr>
          <p:cNvSpPr/>
          <p:nvPr/>
        </p:nvSpPr>
        <p:spPr bwMode="auto">
          <a:xfrm>
            <a:off x="5882811" y="1802519"/>
            <a:ext cx="449492" cy="17868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err="1">
                <a:gradFill>
                  <a:gsLst>
                    <a:gs pos="0">
                      <a:srgbClr val="FFFFFF"/>
                    </a:gs>
                    <a:gs pos="100000">
                      <a:srgbClr val="FFFFFF"/>
                    </a:gs>
                  </a:gsLst>
                  <a:lin ang="5400000" scaled="0"/>
                </a:gradFill>
                <a:ea typeface="Segoe UI" pitchFamily="34" charset="0"/>
                <a:cs typeface="Segoe UI" pitchFamily="34" charset="0"/>
              </a:rPr>
              <a:t>VNet</a:t>
            </a: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A4CF180E-DEE1-4905-A911-B5DA061C2130}"/>
              </a:ext>
            </a:extLst>
          </p:cNvPr>
          <p:cNvSpPr txBox="1"/>
          <p:nvPr/>
        </p:nvSpPr>
        <p:spPr>
          <a:xfrm>
            <a:off x="5163795" y="2782979"/>
            <a:ext cx="195149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Data Protection</a:t>
            </a:r>
          </a:p>
        </p:txBody>
      </p:sp>
      <p:sp>
        <p:nvSpPr>
          <p:cNvPr id="25" name="TextBox 24">
            <a:extLst>
              <a:ext uri="{FF2B5EF4-FFF2-40B4-BE49-F238E27FC236}">
                <a16:creationId xmlns:a16="http://schemas.microsoft.com/office/drawing/2014/main" id="{EFA73930-7C5E-49FF-960B-B29FC697BF90}"/>
              </a:ext>
            </a:extLst>
          </p:cNvPr>
          <p:cNvSpPr txBox="1"/>
          <p:nvPr/>
        </p:nvSpPr>
        <p:spPr>
          <a:xfrm>
            <a:off x="5174073" y="3498364"/>
            <a:ext cx="186512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Access Control</a:t>
            </a:r>
          </a:p>
        </p:txBody>
      </p:sp>
      <p:sp>
        <p:nvSpPr>
          <p:cNvPr id="26" name="TextBox 25">
            <a:extLst>
              <a:ext uri="{FF2B5EF4-FFF2-40B4-BE49-F238E27FC236}">
                <a16:creationId xmlns:a16="http://schemas.microsoft.com/office/drawing/2014/main" id="{44A3FFEC-878F-4833-A958-62E9C9AAC675}"/>
              </a:ext>
            </a:extLst>
          </p:cNvPr>
          <p:cNvSpPr txBox="1"/>
          <p:nvPr/>
        </p:nvSpPr>
        <p:spPr>
          <a:xfrm>
            <a:off x="5174073" y="4178113"/>
            <a:ext cx="186493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Authentication</a:t>
            </a:r>
          </a:p>
        </p:txBody>
      </p:sp>
      <p:sp>
        <p:nvSpPr>
          <p:cNvPr id="27" name="TextBox 26">
            <a:extLst>
              <a:ext uri="{FF2B5EF4-FFF2-40B4-BE49-F238E27FC236}">
                <a16:creationId xmlns:a16="http://schemas.microsoft.com/office/drawing/2014/main" id="{8F844CB9-CEFE-4976-852F-A1A8E70A2129}"/>
              </a:ext>
            </a:extLst>
          </p:cNvPr>
          <p:cNvSpPr txBox="1"/>
          <p:nvPr/>
        </p:nvSpPr>
        <p:spPr>
          <a:xfrm>
            <a:off x="5174073" y="4865846"/>
            <a:ext cx="210788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Network Security</a:t>
            </a:r>
          </a:p>
        </p:txBody>
      </p:sp>
      <p:sp>
        <p:nvSpPr>
          <p:cNvPr id="28" name="TextBox 27">
            <a:extLst>
              <a:ext uri="{FF2B5EF4-FFF2-40B4-BE49-F238E27FC236}">
                <a16:creationId xmlns:a16="http://schemas.microsoft.com/office/drawing/2014/main" id="{6D300ED5-273D-492B-B459-B043725B5A94}"/>
              </a:ext>
            </a:extLst>
          </p:cNvPr>
          <p:cNvSpPr txBox="1"/>
          <p:nvPr/>
        </p:nvSpPr>
        <p:spPr>
          <a:xfrm>
            <a:off x="5174073" y="5505689"/>
            <a:ext cx="212000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Threat Protection</a:t>
            </a:r>
          </a:p>
        </p:txBody>
      </p:sp>
      <p:sp>
        <p:nvSpPr>
          <p:cNvPr id="30" name="TextBox 29">
            <a:extLst>
              <a:ext uri="{FF2B5EF4-FFF2-40B4-BE49-F238E27FC236}">
                <a16:creationId xmlns:a16="http://schemas.microsoft.com/office/drawing/2014/main" id="{D723F09F-82E2-4773-9C81-84AF8489AC60}"/>
              </a:ext>
            </a:extLst>
          </p:cNvPr>
          <p:cNvSpPr txBox="1"/>
          <p:nvPr/>
        </p:nvSpPr>
        <p:spPr>
          <a:xfrm>
            <a:off x="6195850" y="2238639"/>
            <a:ext cx="2000266" cy="193899"/>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Azure Synapse Analytics</a:t>
            </a:r>
          </a:p>
        </p:txBody>
      </p:sp>
      <p:sp>
        <p:nvSpPr>
          <p:cNvPr id="31" name="TextBox 30">
            <a:extLst>
              <a:ext uri="{FF2B5EF4-FFF2-40B4-BE49-F238E27FC236}">
                <a16:creationId xmlns:a16="http://schemas.microsoft.com/office/drawing/2014/main" id="{5987A30D-8B0C-4656-AD7E-E5731A47103D}"/>
              </a:ext>
            </a:extLst>
          </p:cNvPr>
          <p:cNvSpPr txBox="1"/>
          <p:nvPr/>
        </p:nvSpPr>
        <p:spPr>
          <a:xfrm>
            <a:off x="4777470" y="6403050"/>
            <a:ext cx="280108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Defense-in-Depth</a:t>
            </a:r>
          </a:p>
        </p:txBody>
      </p:sp>
      <p:pic>
        <p:nvPicPr>
          <p:cNvPr id="33" name="Picture 32" descr="A picture containing building, window, table, drawing&#10;&#10;Description automatically generated">
            <a:extLst>
              <a:ext uri="{FF2B5EF4-FFF2-40B4-BE49-F238E27FC236}">
                <a16:creationId xmlns:a16="http://schemas.microsoft.com/office/drawing/2014/main" id="{56A36C04-4790-46D7-BA0F-86032B2AA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2" y="3342491"/>
            <a:ext cx="697980" cy="544765"/>
          </a:xfrm>
          <a:prstGeom prst="rect">
            <a:avLst/>
          </a:prstGeom>
        </p:spPr>
      </p:pic>
      <p:pic>
        <p:nvPicPr>
          <p:cNvPr id="35" name="Picture 34" descr="A picture containing computer&#10;&#10;Description automatically generated">
            <a:extLst>
              <a:ext uri="{FF2B5EF4-FFF2-40B4-BE49-F238E27FC236}">
                <a16:creationId xmlns:a16="http://schemas.microsoft.com/office/drawing/2014/main" id="{38648488-DB85-4877-8718-04F405FEC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8914" y="3993124"/>
            <a:ext cx="671628" cy="544765"/>
          </a:xfrm>
          <a:prstGeom prst="rect">
            <a:avLst/>
          </a:prstGeom>
        </p:spPr>
      </p:pic>
      <p:pic>
        <p:nvPicPr>
          <p:cNvPr id="37" name="Picture 36" descr="A close up of a logo&#10;&#10;Description automatically generated">
            <a:extLst>
              <a:ext uri="{FF2B5EF4-FFF2-40B4-BE49-F238E27FC236}">
                <a16:creationId xmlns:a16="http://schemas.microsoft.com/office/drawing/2014/main" id="{8A418A49-B32F-4740-80BC-53241DB3D2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6681" y="4774072"/>
            <a:ext cx="733527" cy="476316"/>
          </a:xfrm>
          <a:prstGeom prst="rect">
            <a:avLst/>
          </a:prstGeom>
        </p:spPr>
      </p:pic>
      <p:pic>
        <p:nvPicPr>
          <p:cNvPr id="39" name="Picture 38">
            <a:extLst>
              <a:ext uri="{FF2B5EF4-FFF2-40B4-BE49-F238E27FC236}">
                <a16:creationId xmlns:a16="http://schemas.microsoft.com/office/drawing/2014/main" id="{137E4F2D-1F8C-462F-BD7B-112023DA6A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5414" y="5499597"/>
            <a:ext cx="321240" cy="438055"/>
          </a:xfrm>
          <a:prstGeom prst="rect">
            <a:avLst/>
          </a:prstGeom>
        </p:spPr>
      </p:pic>
    </p:spTree>
    <p:extLst>
      <p:ext uri="{BB962C8B-B14F-4D97-AF65-F5344CB8AC3E}">
        <p14:creationId xmlns:p14="http://schemas.microsoft.com/office/powerpoint/2010/main" val="328026967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EDB1C-A7FB-4B91-8F59-0F49CB4E306A}"/>
              </a:ext>
            </a:extLst>
          </p:cNvPr>
          <p:cNvSpPr>
            <a:spLocks noGrp="1"/>
          </p:cNvSpPr>
          <p:nvPr>
            <p:ph type="title"/>
          </p:nvPr>
        </p:nvSpPr>
        <p:spPr/>
        <p:txBody>
          <a:bodyPr/>
          <a:lstStyle/>
          <a:p>
            <a:r>
              <a:rPr lang="en-US" dirty="0"/>
              <a:t>Threat Detection</a:t>
            </a:r>
          </a:p>
        </p:txBody>
      </p:sp>
      <p:graphicFrame>
        <p:nvGraphicFramePr>
          <p:cNvPr id="5" name="Diagram 4">
            <a:extLst>
              <a:ext uri="{FF2B5EF4-FFF2-40B4-BE49-F238E27FC236}">
                <a16:creationId xmlns:a16="http://schemas.microsoft.com/office/drawing/2014/main" id="{A2739F43-0E18-466F-B019-19418A2C5C34}"/>
              </a:ext>
            </a:extLst>
          </p:cNvPr>
          <p:cNvGraphicFramePr/>
          <p:nvPr>
            <p:extLst>
              <p:ext uri="{D42A27DB-BD31-4B8C-83A1-F6EECF244321}">
                <p14:modId xmlns:p14="http://schemas.microsoft.com/office/powerpoint/2010/main" val="427361700"/>
              </p:ext>
            </p:extLst>
          </p:nvPr>
        </p:nvGraphicFramePr>
        <p:xfrm>
          <a:off x="2032000" y="1448554"/>
          <a:ext cx="7646154" cy="4689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5549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D22560-8F45-4503-9927-F810BA1F29BB}"/>
              </a:ext>
            </a:extLst>
          </p:cNvPr>
          <p:cNvSpPr/>
          <p:nvPr/>
        </p:nvSpPr>
        <p:spPr bwMode="auto">
          <a:xfrm>
            <a:off x="319489" y="1288973"/>
            <a:ext cx="11442974" cy="53464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26924" y="3367835"/>
            <a:ext cx="803988" cy="789774"/>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894370" y="4197215"/>
            <a:ext cx="869096"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3968" y="3424629"/>
            <a:ext cx="670944" cy="676186"/>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565436" y="4197215"/>
            <a:ext cx="688009"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9759" y="3403299"/>
            <a:ext cx="713272" cy="71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607657" y="4197215"/>
            <a:ext cx="877477"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33818" y="1711586"/>
            <a:ext cx="678180" cy="684927"/>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57090" y="2591251"/>
            <a:ext cx="631636"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622277" y="1791484"/>
            <a:ext cx="819049" cy="525130"/>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554137" y="2591251"/>
            <a:ext cx="955328"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49686" y="1711586"/>
            <a:ext cx="742351" cy="684927"/>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05311"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274099" y="1711586"/>
            <a:ext cx="742351" cy="684927"/>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29724" y="2591251"/>
            <a:ext cx="831100"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1999" y="1748069"/>
            <a:ext cx="803670" cy="61196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578017" y="2591251"/>
            <a:ext cx="631635" cy="169282"/>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002778" y="1861621"/>
            <a:ext cx="995908" cy="384856"/>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039691" y="2591251"/>
            <a:ext cx="922083"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Cloud Controls</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50750" y="1662776"/>
            <a:ext cx="776480" cy="782546"/>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788982" y="2591251"/>
            <a:ext cx="130001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Content Delivery and</a:t>
            </a:r>
            <a:br>
              <a:rPr kumimoji="0" lang="en-US" sz="1000" i="0" u="none" strike="noStrike" kern="1200" cap="none" spc="0" normalizeH="0" baseline="0" noProof="0">
                <a:ln>
                  <a:noFill/>
                </a:ln>
                <a:effectLst/>
                <a:uLnTx/>
                <a:uFillTx/>
                <a:latin typeface="Segoe UI"/>
                <a:ea typeface="MS PGothic" panose="020B0600070205080204" pitchFamily="34" charset="-128"/>
                <a:cs typeface="+mn-cs"/>
              </a:rPr>
            </a:b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148" y="5168999"/>
            <a:ext cx="1110205" cy="36617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205783" y="5768199"/>
            <a:ext cx="954396"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Singapore</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02346" y="5768199"/>
            <a:ext cx="879496" cy="553998"/>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United Kingdom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1905" y="5048044"/>
            <a:ext cx="603374" cy="608089"/>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483787" y="5142098"/>
            <a:ext cx="642095" cy="419980"/>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257643" y="5768199"/>
            <a:ext cx="1151116"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 Multi</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41518" y="5116221"/>
            <a:ext cx="754122" cy="4717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105858" y="5768199"/>
            <a:ext cx="80721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364390" y="5080674"/>
            <a:ext cx="538620" cy="542828"/>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08578" y="5768199"/>
            <a:ext cx="845131"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China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44084" y="5768199"/>
            <a:ext cx="1257649"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European Union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7551" y="5048043"/>
            <a:ext cx="870714" cy="608090"/>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46773" y="5216311"/>
            <a:ext cx="656624" cy="271554"/>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45523" y="5768199"/>
            <a:ext cx="64908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761375" y="5768199"/>
            <a:ext cx="570040"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ENISA</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0105" y="5013122"/>
            <a:ext cx="712580" cy="677932"/>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607657" y="2591251"/>
            <a:ext cx="877476" cy="338565"/>
          </a:xfrm>
          <a:prstGeom prst="rect">
            <a:avLst/>
          </a:prstGeom>
        </p:spPr>
        <p:txBody>
          <a:bodyPr wrap="none" lIns="0" tIns="0" rIns="0" bIns="0">
            <a:noAutofit/>
          </a:bodyPr>
          <a:lstStyle/>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Shared</a:t>
            </a:r>
          </a:p>
          <a:p>
            <a:pPr marL="0" marR="0" lvl="0" indent="0" algn="ctr" defTabSz="585383" rtl="0" eaLnBrk="0" fontAlgn="ctr" latinLnBrk="0" hangingPunct="0">
              <a:lnSpc>
                <a:spcPct val="100000"/>
              </a:lnSpc>
              <a:spcBef>
                <a:spcPct val="0"/>
              </a:spcBef>
              <a:spcAft>
                <a:spcPct val="0"/>
              </a:spcAft>
              <a:buClrTx/>
              <a:buSzTx/>
              <a:buFontTx/>
              <a:buNone/>
              <a:tabLst/>
              <a:defRPr/>
            </a:pPr>
            <a:r>
              <a:rPr kumimoji="0" lang="en-US" sz="1000" i="0" u="none" strike="noStrike" kern="1200" cap="none" spc="0" normalizeH="0" baseline="0" noProof="0">
                <a:ln>
                  <a:noFill/>
                </a:ln>
                <a:effectLst/>
                <a:uLnTx/>
                <a:uFillTx/>
                <a:latin typeface="Segoe UI"/>
                <a:ea typeface="MS PGothic" panose="020B0600070205080204" pitchFamily="34" charset="-128"/>
                <a:cs typeface="+mn-cs"/>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582311" y="1801874"/>
            <a:ext cx="928168" cy="50435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511748" y="4197215"/>
            <a:ext cx="82907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88827" y="3425265"/>
            <a:ext cx="674914" cy="674914"/>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447666" y="5768199"/>
            <a:ext cx="1282664"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Japan</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614969" y="5191844"/>
            <a:ext cx="836630" cy="32048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33707" y="4197215"/>
            <a:ext cx="1078402" cy="380938"/>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0255" y="3529693"/>
            <a:ext cx="1025306" cy="466058"/>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30839" y="4197215"/>
            <a:ext cx="800220"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52054" y="3417930"/>
            <a:ext cx="757788" cy="689585"/>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260534" y="4197215"/>
            <a:ext cx="595036" cy="380938"/>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21 CFR</a:t>
            </a:r>
          </a:p>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098431" y="3560471"/>
            <a:ext cx="919240" cy="404502"/>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408090" y="4197215"/>
            <a:ext cx="907621"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23807" y="3424629"/>
            <a:ext cx="676186" cy="676186"/>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299932" y="4197215"/>
            <a:ext cx="842784" cy="238591"/>
          </a:xfrm>
          <a:prstGeom prst="rect">
            <a:avLst/>
          </a:prstGeom>
        </p:spPr>
        <p:txBody>
          <a:bodyPr wrap="squar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75969" y="3417367"/>
            <a:ext cx="690710" cy="69071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727044" y="4197215"/>
            <a:ext cx="418704" cy="238591"/>
          </a:xfrm>
          <a:prstGeom prst="rect">
            <a:avLst/>
          </a:prstGeom>
        </p:spPr>
        <p:txBody>
          <a:bodyPr wrap="none">
            <a:spAutoFit/>
          </a:bodyPr>
          <a:lstStyle/>
          <a:p>
            <a:pPr marL="0" marR="0" lvl="0" indent="0" algn="ctr" defTabSz="570855" rtl="0" eaLnBrk="0" fontAlgn="ctr"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581085" y="3403299"/>
            <a:ext cx="710622" cy="71884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516345" y="5768199"/>
            <a:ext cx="840102" cy="558230"/>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Australian Signals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82861" y="5030588"/>
            <a:ext cx="840102" cy="6430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475950" y="5768199"/>
            <a:ext cx="986032" cy="402931"/>
          </a:xfrm>
          <a:prstGeom prst="rect">
            <a:avLst/>
          </a:prstGeom>
        </p:spPr>
        <p:txBody>
          <a:bodyPr wrap="square">
            <a:spAutoFit/>
          </a:bodyPr>
          <a:lstStyle/>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 New Zealand </a:t>
            </a:r>
          </a:p>
          <a:p>
            <a:pPr marL="0" marR="0" lvl="0" indent="0" algn="ctr" defTabSz="559717" rtl="0" eaLnBrk="0" fontAlgn="ctr"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Segoe UI"/>
                <a:ea typeface="MS PGothic" panose="020B0600070205080204" pitchFamily="34" charset="-128"/>
                <a:cs typeface="+mn-cs"/>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471" y="5040198"/>
            <a:ext cx="814990" cy="6237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a:xfrm>
            <a:off x="426424" y="222583"/>
            <a:ext cx="6238781" cy="758022"/>
          </a:xfrm>
        </p:spPr>
        <p:txBody>
          <a:bodyPr/>
          <a:lstStyle/>
          <a:p>
            <a:r>
              <a:rPr lang="en-US" dirty="0">
                <a:solidFill>
                  <a:schemeClr val="bg1"/>
                </a:solidFill>
              </a:rPr>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solidFill>
                <a:schemeClr val="bg1"/>
              </a:solidFill>
              <a:latin typeface="Segoe UI"/>
            </a:endParaRPr>
          </a:p>
        </p:txBody>
      </p:sp>
      <p:sp>
        <p:nvSpPr>
          <p:cNvPr id="74" name="Rectangle 73">
            <a:extLst>
              <a:ext uri="{FF2B5EF4-FFF2-40B4-BE49-F238E27FC236}">
                <a16:creationId xmlns:a16="http://schemas.microsoft.com/office/drawing/2014/main" id="{C65F955B-8A16-4967-8E05-E17B8081493D}"/>
              </a:ext>
            </a:extLst>
          </p:cNvPr>
          <p:cNvSpPr/>
          <p:nvPr/>
        </p:nvSpPr>
        <p:spPr>
          <a:xfrm>
            <a:off x="4262829"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sp>
        <p:nvSpPr>
          <p:cNvPr id="289" name="Rectangle 288">
            <a:extLst>
              <a:ext uri="{FF2B5EF4-FFF2-40B4-BE49-F238E27FC236}">
                <a16:creationId xmlns:a16="http://schemas.microsoft.com/office/drawing/2014/main" id="{193DB86E-BF7D-4017-ADA3-AF117F1671DE}"/>
              </a:ext>
            </a:extLst>
          </p:cNvPr>
          <p:cNvSpPr/>
          <p:nvPr/>
        </p:nvSpPr>
        <p:spPr>
          <a:xfrm>
            <a:off x="5374567" y="4134644"/>
            <a:ext cx="1943039" cy="393954"/>
          </a:xfrm>
          <a:prstGeom prst="rect">
            <a:avLst/>
          </a:prstGeom>
        </p:spPr>
        <p:txBody>
          <a:bodyPr wrap="square">
            <a:spAutoFit/>
          </a:bodyPr>
          <a:lstStyle/>
          <a:p>
            <a:pPr defTabSz="932574">
              <a:defRPr/>
            </a:pPr>
            <a:r>
              <a:rPr lang="en-US" sz="980" kern="0">
                <a:solidFill>
                  <a:schemeClr val="bg1"/>
                </a:solidFill>
                <a:latin typeface="Segoe UI"/>
                <a:cs typeface="Segoe UI" panose="020B0502040204020203" pitchFamily="34" charset="0"/>
              </a:rPr>
              <a:t>(1) Turn on SQL Auditing</a:t>
            </a:r>
          </a:p>
          <a:p>
            <a:pPr defTabSz="932574">
              <a:defRPr/>
            </a:pPr>
            <a:r>
              <a:rPr lang="en-US" sz="980" kern="0">
                <a:solidFill>
                  <a:schemeClr val="bg1"/>
                </a:solidFill>
                <a:latin typeface="Segoe UI"/>
                <a:cs typeface="Segoe UI" panose="020B0502040204020203" pitchFamily="34" charset="0"/>
              </a:rPr>
              <a:t>(2</a:t>
            </a:r>
            <a:r>
              <a:rPr lang="en-US" sz="980" kern="0">
                <a:solidFill>
                  <a:schemeClr val="bg1"/>
                </a:solidFill>
                <a:cs typeface="Segoe UI" panose="020B0502040204020203" pitchFamily="34" charset="0"/>
              </a:rPr>
              <a:t>) Analyze audit log</a:t>
            </a:r>
            <a:endParaRPr lang="en-US" sz="980" kern="0">
              <a:solidFill>
                <a:schemeClr val="bg1"/>
              </a:solidFill>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FD1F9021-E242-40CB-A319-A587509294CA}"/>
              </a:ext>
            </a:extLst>
          </p:cNvPr>
          <p:cNvPicPr>
            <a:picLocks noChangeAspect="1"/>
          </p:cNvPicPr>
          <p:nvPr/>
        </p:nvPicPr>
        <p:blipFill>
          <a:blip r:embed="rId3"/>
          <a:stretch>
            <a:fillRect/>
          </a:stretch>
        </p:blipFill>
        <p:spPr>
          <a:xfrm>
            <a:off x="2065229" y="4590407"/>
            <a:ext cx="4845132" cy="1896829"/>
          </a:xfrm>
          <a:prstGeom prst="rect">
            <a:avLst/>
          </a:prstGeom>
          <a:ln w="12700">
            <a:solidFill>
              <a:schemeClr val="accent3"/>
            </a:solidFill>
          </a:ln>
          <a:effectLst/>
        </p:spPr>
      </p:pic>
      <p:grpSp>
        <p:nvGrpSpPr>
          <p:cNvPr id="136" name="Group 135">
            <a:extLst>
              <a:ext uri="{FF2B5EF4-FFF2-40B4-BE49-F238E27FC236}">
                <a16:creationId xmlns:a16="http://schemas.microsoft.com/office/drawing/2014/main" id="{4BC08813-BD05-42CA-8564-58F74FF0F0D6}"/>
              </a:ext>
            </a:extLst>
          </p:cNvPr>
          <p:cNvGrpSpPr/>
          <p:nvPr/>
        </p:nvGrpSpPr>
        <p:grpSpPr>
          <a:xfrm>
            <a:off x="5435616" y="2984812"/>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sp>
        <p:nvSpPr>
          <p:cNvPr id="8" name="Text Placeholder 7">
            <a:extLst>
              <a:ext uri="{FF2B5EF4-FFF2-40B4-BE49-F238E27FC236}">
                <a16:creationId xmlns:a16="http://schemas.microsoft.com/office/drawing/2014/main" id="{DC770419-29CA-4EAD-B7F2-4DF795FA8CD1}"/>
              </a:ext>
            </a:extLst>
          </p:cNvPr>
          <p:cNvSpPr>
            <a:spLocks noGrp="1"/>
          </p:cNvSpPr>
          <p:nvPr>
            <p:ph type="body" sz="quarter" idx="10"/>
          </p:nvPr>
        </p:nvSpPr>
        <p:spPr>
          <a:xfrm>
            <a:off x="7863840" y="2058678"/>
            <a:ext cx="4111730" cy="2978123"/>
          </a:xfrm>
        </p:spPr>
        <p:txBody>
          <a:bodyPr/>
          <a:lstStyle/>
          <a:p>
            <a:pPr marL="285750" lvl="0" indent="-285750">
              <a:spcAft>
                <a:spcPts val="2000"/>
              </a:spcAft>
              <a:buFont typeface="Wingdings" panose="05000000000000000000" pitchFamily="2" charset="2"/>
              <a:buChar char="ü"/>
            </a:pPr>
            <a:r>
              <a:rPr lang="en-US" dirty="0">
                <a:solidFill>
                  <a:schemeClr val="bg1"/>
                </a:solidFill>
              </a:rPr>
              <a:t>Configurable via audit policy </a:t>
            </a:r>
          </a:p>
          <a:p>
            <a:pPr marL="285750" lvl="0" indent="-285750">
              <a:spcAft>
                <a:spcPts val="600"/>
              </a:spcAft>
              <a:buFont typeface="Wingdings" panose="05000000000000000000" pitchFamily="2" charset="2"/>
              <a:buChar char="ü"/>
            </a:pPr>
            <a:r>
              <a:rPr lang="en-US" dirty="0">
                <a:solidFill>
                  <a:schemeClr val="bg1"/>
                </a:solidFill>
              </a:rPr>
              <a:t>SQL audit logs can reside in </a:t>
            </a:r>
          </a:p>
          <a:p>
            <a:pPr marL="594360" lvl="0" indent="-228600">
              <a:spcAft>
                <a:spcPts val="600"/>
              </a:spcAft>
              <a:buFont typeface="Arial" panose="020B0604020202020204" pitchFamily="34" charset="0"/>
              <a:buChar char="•"/>
            </a:pPr>
            <a:r>
              <a:rPr lang="en-US" sz="1400" dirty="0">
                <a:solidFill>
                  <a:schemeClr val="bg1"/>
                </a:solidFill>
              </a:rPr>
              <a:t>Azure Storage account</a:t>
            </a:r>
          </a:p>
          <a:p>
            <a:pPr marL="594360" lvl="0" indent="-228600">
              <a:spcAft>
                <a:spcPts val="600"/>
              </a:spcAft>
              <a:buFont typeface="Arial" panose="020B0604020202020204" pitchFamily="34" charset="0"/>
              <a:buChar char="•"/>
            </a:pPr>
            <a:r>
              <a:rPr lang="en-US" sz="1400" dirty="0">
                <a:solidFill>
                  <a:schemeClr val="bg1"/>
                </a:solidFill>
              </a:rPr>
              <a:t>Azure Log Analytics </a:t>
            </a:r>
          </a:p>
          <a:p>
            <a:pPr marL="594360" lvl="0" indent="-228600">
              <a:spcAft>
                <a:spcPts val="2000"/>
              </a:spcAft>
              <a:buFont typeface="Arial" panose="020B0604020202020204" pitchFamily="34" charset="0"/>
              <a:buChar char="•"/>
            </a:pPr>
            <a:r>
              <a:rPr lang="en-US" sz="1400" dirty="0">
                <a:solidFill>
                  <a:schemeClr val="bg1"/>
                </a:solidFill>
              </a:rPr>
              <a:t>Azure Event Hubs</a:t>
            </a:r>
          </a:p>
          <a:p>
            <a:pPr marL="285750" lvl="0" indent="-285750">
              <a:spcAft>
                <a:spcPts val="600"/>
              </a:spcAft>
              <a:buFont typeface="Wingdings" panose="05000000000000000000" pitchFamily="2" charset="2"/>
              <a:buChar char="ü"/>
            </a:pPr>
            <a:r>
              <a:rPr lang="en-US" dirty="0">
                <a:solidFill>
                  <a:schemeClr val="bg1"/>
                </a:solidFill>
              </a:rPr>
              <a:t>Rich set of tools for  </a:t>
            </a:r>
          </a:p>
          <a:p>
            <a:pPr marL="594360" lvl="0" indent="-228600">
              <a:spcAft>
                <a:spcPts val="600"/>
              </a:spcAft>
              <a:buClr>
                <a:schemeClr val="tx1"/>
              </a:buClr>
              <a:buFont typeface="Arial" panose="020B0604020202020204" pitchFamily="34" charset="0"/>
              <a:buChar char="•"/>
            </a:pPr>
            <a:r>
              <a:rPr lang="en-US" sz="1400" dirty="0">
                <a:solidFill>
                  <a:schemeClr val="bg1"/>
                </a:solidFill>
              </a:rPr>
              <a:t>Investigating security alerts  </a:t>
            </a:r>
          </a:p>
          <a:p>
            <a:pPr marL="594360" lvl="0" indent="-228600">
              <a:spcAft>
                <a:spcPts val="600"/>
              </a:spcAft>
              <a:buFont typeface="Arial" panose="020B0604020202020204" pitchFamily="34" charset="0"/>
              <a:buChar char="•"/>
            </a:pPr>
            <a:r>
              <a:rPr lang="en-US" sz="1400" dirty="0">
                <a:solidFill>
                  <a:schemeClr val="bg1"/>
                </a:solidFill>
              </a:rPr>
              <a:t>Tracking access to sensitive data</a:t>
            </a:r>
          </a:p>
        </p:txBody>
      </p:sp>
      <p:sp>
        <p:nvSpPr>
          <p:cNvPr id="7" name="Title 6">
            <a:extLst>
              <a:ext uri="{FF2B5EF4-FFF2-40B4-BE49-F238E27FC236}">
                <a16:creationId xmlns:a16="http://schemas.microsoft.com/office/drawing/2014/main" id="{FFB32460-A9E5-4531-A456-D68C2CC3DEBC}"/>
              </a:ext>
            </a:extLst>
          </p:cNvPr>
          <p:cNvSpPr>
            <a:spLocks noGrp="1"/>
          </p:cNvSpPr>
          <p:nvPr>
            <p:ph type="title"/>
          </p:nvPr>
        </p:nvSpPr>
        <p:spPr/>
        <p:txBody>
          <a:bodyPr/>
          <a:lstStyle/>
          <a:p>
            <a:r>
              <a:rPr lang="en-US" dirty="0">
                <a:solidFill>
                  <a:schemeClr val="bg1"/>
                </a:solidFill>
                <a:cs typeface="Segoe UI"/>
              </a:rPr>
              <a:t>SQL auditing in Azure Log Analytics and Event Hubs </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Gain insight into database audit log</a:t>
            </a:r>
          </a:p>
        </p:txBody>
      </p:sp>
      <p:sp>
        <p:nvSpPr>
          <p:cNvPr id="77" name="Freeform 6">
            <a:extLst>
              <a:ext uri="{FF2B5EF4-FFF2-40B4-BE49-F238E27FC236}">
                <a16:creationId xmlns:a16="http://schemas.microsoft.com/office/drawing/2014/main" id="{233C7AA1-704C-4E8C-BCBF-073E5FCC035F}"/>
              </a:ext>
            </a:extLst>
          </p:cNvPr>
          <p:cNvSpPr>
            <a:spLocks/>
          </p:cNvSpPr>
          <p:nvPr/>
        </p:nvSpPr>
        <p:spPr bwMode="auto">
          <a:xfrm flipH="1">
            <a:off x="409136" y="1749569"/>
            <a:ext cx="5009643" cy="263956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78" name="TextBox 77">
            <a:extLst>
              <a:ext uri="{FF2B5EF4-FFF2-40B4-BE49-F238E27FC236}">
                <a16:creationId xmlns:a16="http://schemas.microsoft.com/office/drawing/2014/main" id="{5FB5A892-2DB9-4C6B-8FAE-A79C3DED7140}"/>
              </a:ext>
            </a:extLst>
          </p:cNvPr>
          <p:cNvSpPr txBox="1"/>
          <p:nvPr/>
        </p:nvSpPr>
        <p:spPr>
          <a:xfrm>
            <a:off x="432204" y="3410361"/>
            <a:ext cx="1441953" cy="458007"/>
          </a:xfrm>
          <a:prstGeom prst="rect">
            <a:avLst/>
          </a:prstGeom>
          <a:noFill/>
          <a:ln>
            <a:noFill/>
          </a:ln>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79" name="TextBox 78">
            <a:extLst>
              <a:ext uri="{FF2B5EF4-FFF2-40B4-BE49-F238E27FC236}">
                <a16:creationId xmlns:a16="http://schemas.microsoft.com/office/drawing/2014/main" id="{7D5FE9E1-D6EA-40CA-B257-32E62723BAC5}"/>
              </a:ext>
            </a:extLst>
          </p:cNvPr>
          <p:cNvSpPr txBox="1"/>
          <p:nvPr/>
        </p:nvSpPr>
        <p:spPr>
          <a:xfrm>
            <a:off x="1697451" y="3439135"/>
            <a:ext cx="849359" cy="246221"/>
          </a:xfrm>
          <a:prstGeom prst="rect">
            <a:avLst/>
          </a:prstGeom>
          <a:noFill/>
          <a:ln>
            <a:noFill/>
          </a:ln>
        </p:spPr>
        <p:txBody>
          <a:bodyPr wrap="square" rtlCol="0">
            <a:spAutoFit/>
          </a:bodyPr>
          <a:lstStyle/>
          <a:p>
            <a:pPr algn="ctr" defTabSz="932574">
              <a:defRPr/>
            </a:pPr>
            <a:r>
              <a:rPr lang="en-US" sz="1000" kern="0">
                <a:solidFill>
                  <a:schemeClr val="bg1"/>
                </a:solidFill>
                <a:latin typeface="+mj-lt"/>
              </a:rPr>
              <a:t>Audit Log </a:t>
            </a:r>
          </a:p>
        </p:txBody>
      </p:sp>
      <p:cxnSp>
        <p:nvCxnSpPr>
          <p:cNvPr id="80" name="Straight Connector 79">
            <a:extLst>
              <a:ext uri="{FF2B5EF4-FFF2-40B4-BE49-F238E27FC236}">
                <a16:creationId xmlns:a16="http://schemas.microsoft.com/office/drawing/2014/main" id="{ECC94A5F-7FF7-4EEB-818E-C23364D3FEBB}"/>
              </a:ext>
            </a:extLst>
          </p:cNvPr>
          <p:cNvCxnSpPr>
            <a:cxnSpLocks/>
          </p:cNvCxnSpPr>
          <p:nvPr/>
        </p:nvCxnSpPr>
        <p:spPr>
          <a:xfrm flipH="1">
            <a:off x="1422734" y="3164736"/>
            <a:ext cx="517390" cy="0"/>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DA1174A-8F58-4AE2-9C33-62E1BB9F6C5A}"/>
              </a:ext>
            </a:extLst>
          </p:cNvPr>
          <p:cNvCxnSpPr>
            <a:cxnSpLocks/>
          </p:cNvCxnSpPr>
          <p:nvPr/>
        </p:nvCxnSpPr>
        <p:spPr>
          <a:xfrm flipH="1">
            <a:off x="2407657" y="2785480"/>
            <a:ext cx="274320" cy="319422"/>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78B7B8-8119-40F6-8EFC-6F91DC50C68E}"/>
              </a:ext>
            </a:extLst>
          </p:cNvPr>
          <p:cNvCxnSpPr>
            <a:cxnSpLocks/>
          </p:cNvCxnSpPr>
          <p:nvPr/>
        </p:nvCxnSpPr>
        <p:spPr>
          <a:xfrm flipH="1">
            <a:off x="2419308" y="3156672"/>
            <a:ext cx="914400" cy="16129"/>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1238C64-4F3C-43C5-9D71-0ED308F818F3}"/>
              </a:ext>
            </a:extLst>
          </p:cNvPr>
          <p:cNvCxnSpPr>
            <a:cxnSpLocks/>
          </p:cNvCxnSpPr>
          <p:nvPr/>
        </p:nvCxnSpPr>
        <p:spPr>
          <a:xfrm flipH="1" flipV="1">
            <a:off x="2407657" y="3336482"/>
            <a:ext cx="247625" cy="252711"/>
          </a:xfrm>
          <a:prstGeom prst="line">
            <a:avLst/>
          </a:prstGeom>
          <a:noFill/>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A5238ED-6E34-4E80-9806-63DE3B6E2E4D}"/>
              </a:ext>
            </a:extLst>
          </p:cNvPr>
          <p:cNvCxnSpPr>
            <a:cxnSpLocks/>
          </p:cNvCxnSpPr>
          <p:nvPr/>
        </p:nvCxnSpPr>
        <p:spPr>
          <a:xfrm rot="10800000">
            <a:off x="2137060" y="3696829"/>
            <a:ext cx="2833798" cy="457200"/>
          </a:xfrm>
          <a:prstGeom prst="bentConnector3">
            <a:avLst>
              <a:gd name="adj1" fmla="val 99893"/>
            </a:avLst>
          </a:prstGeom>
          <a:noFill/>
          <a:ln w="12700" cap="flat" cmpd="sng" algn="ctr">
            <a:solidFill>
              <a:schemeClr val="accent4"/>
            </a:solidFill>
            <a:prstDash val="sysDot"/>
            <a:headEnd type="none"/>
            <a:tailEnd type="none"/>
          </a:ln>
          <a:effectLst/>
        </p:spPr>
      </p:cxnSp>
      <p:sp>
        <p:nvSpPr>
          <p:cNvPr id="92" name="TextBox 91">
            <a:extLst>
              <a:ext uri="{FF2B5EF4-FFF2-40B4-BE49-F238E27FC236}">
                <a16:creationId xmlns:a16="http://schemas.microsoft.com/office/drawing/2014/main" id="{B3E4EEE1-5E55-45E3-8DF1-CA27E6700AA6}"/>
              </a:ext>
            </a:extLst>
          </p:cNvPr>
          <p:cNvSpPr txBox="1"/>
          <p:nvPr/>
        </p:nvSpPr>
        <p:spPr>
          <a:xfrm>
            <a:off x="2280347" y="2533766"/>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Log Analytics</a:t>
            </a:r>
          </a:p>
        </p:txBody>
      </p:sp>
      <p:sp>
        <p:nvSpPr>
          <p:cNvPr id="2" name="Rectangle 1">
            <a:extLst>
              <a:ext uri="{FF2B5EF4-FFF2-40B4-BE49-F238E27FC236}">
                <a16:creationId xmlns:a16="http://schemas.microsoft.com/office/drawing/2014/main" id="{3C9B5069-B994-40A7-993D-7B25A1205F9B}"/>
              </a:ext>
            </a:extLst>
          </p:cNvPr>
          <p:cNvSpPr/>
          <p:nvPr/>
        </p:nvSpPr>
        <p:spPr bwMode="auto">
          <a:xfrm>
            <a:off x="2345901" y="2153020"/>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0A7DF1C2-46C8-427B-A5AF-A30D20E08117}"/>
              </a:ext>
            </a:extLst>
          </p:cNvPr>
          <p:cNvPicPr>
            <a:picLocks noChangeAspect="1"/>
          </p:cNvPicPr>
          <p:nvPr/>
        </p:nvPicPr>
        <p:blipFill>
          <a:blip r:embed="rId4"/>
          <a:stretch>
            <a:fillRect/>
          </a:stretch>
        </p:blipFill>
        <p:spPr>
          <a:xfrm>
            <a:off x="2491269" y="2230024"/>
            <a:ext cx="305623" cy="305177"/>
          </a:xfrm>
          <a:prstGeom prst="rect">
            <a:avLst/>
          </a:prstGeom>
        </p:spPr>
      </p:pic>
      <p:sp>
        <p:nvSpPr>
          <p:cNvPr id="93" name="TextBox 92">
            <a:extLst>
              <a:ext uri="{FF2B5EF4-FFF2-40B4-BE49-F238E27FC236}">
                <a16:creationId xmlns:a16="http://schemas.microsoft.com/office/drawing/2014/main" id="{85B6CE23-5A57-4878-93CE-B674E008E8D6}"/>
              </a:ext>
            </a:extLst>
          </p:cNvPr>
          <p:cNvSpPr txBox="1"/>
          <p:nvPr/>
        </p:nvSpPr>
        <p:spPr>
          <a:xfrm>
            <a:off x="2893785" y="2536573"/>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Power BI</a:t>
            </a:r>
          </a:p>
        </p:txBody>
      </p:sp>
      <p:sp>
        <p:nvSpPr>
          <p:cNvPr id="94" name="Rectangle 93">
            <a:extLst>
              <a:ext uri="{FF2B5EF4-FFF2-40B4-BE49-F238E27FC236}">
                <a16:creationId xmlns:a16="http://schemas.microsoft.com/office/drawing/2014/main" id="{24CFCBD0-C0E3-426B-9684-C27CBD8BED77}"/>
              </a:ext>
            </a:extLst>
          </p:cNvPr>
          <p:cNvSpPr/>
          <p:nvPr/>
        </p:nvSpPr>
        <p:spPr bwMode="auto">
          <a:xfrm>
            <a:off x="2959339" y="2155827"/>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9854F7-B60C-4E87-8CFC-7173B553CC5C}"/>
              </a:ext>
            </a:extLst>
          </p:cNvPr>
          <p:cNvPicPr>
            <a:picLocks noChangeAspect="1"/>
          </p:cNvPicPr>
          <p:nvPr/>
        </p:nvPicPr>
        <p:blipFill>
          <a:blip r:embed="rId5"/>
          <a:stretch>
            <a:fillRect/>
          </a:stretch>
        </p:blipFill>
        <p:spPr>
          <a:xfrm>
            <a:off x="3067755" y="2261488"/>
            <a:ext cx="352251" cy="266058"/>
          </a:xfrm>
          <a:prstGeom prst="rect">
            <a:avLst/>
          </a:prstGeom>
        </p:spPr>
      </p:pic>
      <p:sp>
        <p:nvSpPr>
          <p:cNvPr id="96" name="TextBox 95">
            <a:extLst>
              <a:ext uri="{FF2B5EF4-FFF2-40B4-BE49-F238E27FC236}">
                <a16:creationId xmlns:a16="http://schemas.microsoft.com/office/drawing/2014/main" id="{6140CD35-84CF-4034-BE13-94BF923CD110}"/>
              </a:ext>
            </a:extLst>
          </p:cNvPr>
          <p:cNvSpPr txBox="1"/>
          <p:nvPr/>
        </p:nvSpPr>
        <p:spPr>
          <a:xfrm>
            <a:off x="3490378" y="2537911"/>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Dashboards</a:t>
            </a:r>
          </a:p>
        </p:txBody>
      </p:sp>
      <p:sp>
        <p:nvSpPr>
          <p:cNvPr id="97" name="Rectangle 96">
            <a:extLst>
              <a:ext uri="{FF2B5EF4-FFF2-40B4-BE49-F238E27FC236}">
                <a16:creationId xmlns:a16="http://schemas.microsoft.com/office/drawing/2014/main" id="{AEF4D461-1297-44E7-80C1-57C5FCF9D48E}"/>
              </a:ext>
            </a:extLst>
          </p:cNvPr>
          <p:cNvSpPr/>
          <p:nvPr/>
        </p:nvSpPr>
        <p:spPr bwMode="auto">
          <a:xfrm>
            <a:off x="3555932" y="2157165"/>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AD61BF7-14E0-4A0A-95A0-3764F29D8E5C}"/>
              </a:ext>
            </a:extLst>
          </p:cNvPr>
          <p:cNvPicPr>
            <a:picLocks noChangeAspect="1"/>
          </p:cNvPicPr>
          <p:nvPr/>
        </p:nvPicPr>
        <p:blipFill>
          <a:blip r:embed="rId6"/>
          <a:stretch>
            <a:fillRect/>
          </a:stretch>
        </p:blipFill>
        <p:spPr>
          <a:xfrm>
            <a:off x="3668834" y="2256844"/>
            <a:ext cx="339482" cy="270207"/>
          </a:xfrm>
          <a:prstGeom prst="rect">
            <a:avLst/>
          </a:prstGeom>
        </p:spPr>
      </p:pic>
      <p:grpSp>
        <p:nvGrpSpPr>
          <p:cNvPr id="15" name="Group 14">
            <a:extLst>
              <a:ext uri="{FF2B5EF4-FFF2-40B4-BE49-F238E27FC236}">
                <a16:creationId xmlns:a16="http://schemas.microsoft.com/office/drawing/2014/main" id="{22123D81-3327-40DE-8424-1893732EA866}"/>
              </a:ext>
            </a:extLst>
          </p:cNvPr>
          <p:cNvGrpSpPr/>
          <p:nvPr/>
        </p:nvGrpSpPr>
        <p:grpSpPr>
          <a:xfrm>
            <a:off x="3265398" y="2877269"/>
            <a:ext cx="692434" cy="574934"/>
            <a:chOff x="-1025152" y="1591598"/>
            <a:chExt cx="692434" cy="574934"/>
          </a:xfrm>
        </p:grpSpPr>
        <p:pic>
          <p:nvPicPr>
            <p:cNvPr id="14" name="Picture 13">
              <a:extLst>
                <a:ext uri="{FF2B5EF4-FFF2-40B4-BE49-F238E27FC236}">
                  <a16:creationId xmlns:a16="http://schemas.microsoft.com/office/drawing/2014/main" id="{8A8DDF63-61C9-43DC-B60D-40EE48D8060B}"/>
                </a:ext>
              </a:extLst>
            </p:cNvPr>
            <p:cNvPicPr>
              <a:picLocks noChangeAspect="1"/>
            </p:cNvPicPr>
            <p:nvPr/>
          </p:nvPicPr>
          <p:blipFill>
            <a:blip r:embed="rId7"/>
            <a:stretch>
              <a:fillRect/>
            </a:stretch>
          </p:blipFill>
          <p:spPr>
            <a:xfrm>
              <a:off x="-825571" y="1668655"/>
              <a:ext cx="293271" cy="303689"/>
            </a:xfrm>
            <a:prstGeom prst="rect">
              <a:avLst/>
            </a:prstGeom>
          </p:spPr>
        </p:pic>
        <p:sp>
          <p:nvSpPr>
            <p:cNvPr id="99" name="TextBox 98">
              <a:extLst>
                <a:ext uri="{FF2B5EF4-FFF2-40B4-BE49-F238E27FC236}">
                  <a16:creationId xmlns:a16="http://schemas.microsoft.com/office/drawing/2014/main" id="{2D02C6B0-4743-4127-B9FA-F17A489015BD}"/>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Event Hubs</a:t>
              </a:r>
            </a:p>
          </p:txBody>
        </p:sp>
        <p:sp>
          <p:nvSpPr>
            <p:cNvPr id="100" name="Rectangle 99">
              <a:extLst>
                <a:ext uri="{FF2B5EF4-FFF2-40B4-BE49-F238E27FC236}">
                  <a16:creationId xmlns:a16="http://schemas.microsoft.com/office/drawing/2014/main" id="{8DD11EDE-CDE5-4B74-ADEC-6045F05D4692}"/>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2F83C90B-836B-4550-A060-F419DFCE29D3}"/>
              </a:ext>
            </a:extLst>
          </p:cNvPr>
          <p:cNvGrpSpPr/>
          <p:nvPr/>
        </p:nvGrpSpPr>
        <p:grpSpPr>
          <a:xfrm>
            <a:off x="2606542" y="3404188"/>
            <a:ext cx="692434" cy="574934"/>
            <a:chOff x="-2949517" y="4554916"/>
            <a:chExt cx="692434" cy="574934"/>
          </a:xfrm>
        </p:grpSpPr>
        <p:pic>
          <p:nvPicPr>
            <p:cNvPr id="17" name="Picture 16">
              <a:extLst>
                <a:ext uri="{FF2B5EF4-FFF2-40B4-BE49-F238E27FC236}">
                  <a16:creationId xmlns:a16="http://schemas.microsoft.com/office/drawing/2014/main" id="{0E45576F-AA95-443B-B8DB-45F2D1314F2D}"/>
                </a:ext>
              </a:extLst>
            </p:cNvPr>
            <p:cNvPicPr>
              <a:picLocks noChangeAspect="1"/>
            </p:cNvPicPr>
            <p:nvPr/>
          </p:nvPicPr>
          <p:blipFill>
            <a:blip r:embed="rId8"/>
            <a:stretch>
              <a:fillRect/>
            </a:stretch>
          </p:blipFill>
          <p:spPr>
            <a:xfrm>
              <a:off x="-2778649" y="4631973"/>
              <a:ext cx="356405" cy="303689"/>
            </a:xfrm>
            <a:prstGeom prst="rect">
              <a:avLst/>
            </a:prstGeom>
          </p:spPr>
        </p:pic>
        <p:grpSp>
          <p:nvGrpSpPr>
            <p:cNvPr id="104" name="Group 103">
              <a:extLst>
                <a:ext uri="{FF2B5EF4-FFF2-40B4-BE49-F238E27FC236}">
                  <a16:creationId xmlns:a16="http://schemas.microsoft.com/office/drawing/2014/main" id="{1542AFBA-3340-45B4-8312-825B962D6E43}"/>
                </a:ext>
              </a:extLst>
            </p:cNvPr>
            <p:cNvGrpSpPr/>
            <p:nvPr/>
          </p:nvGrpSpPr>
          <p:grpSpPr>
            <a:xfrm>
              <a:off x="-2949517" y="4554916"/>
              <a:ext cx="692434" cy="574934"/>
              <a:chOff x="-1025152" y="1591598"/>
              <a:chExt cx="692434" cy="574934"/>
            </a:xfrm>
          </p:grpSpPr>
          <p:sp>
            <p:nvSpPr>
              <p:cNvPr id="106" name="TextBox 105">
                <a:extLst>
                  <a:ext uri="{FF2B5EF4-FFF2-40B4-BE49-F238E27FC236}">
                    <a16:creationId xmlns:a16="http://schemas.microsoft.com/office/drawing/2014/main" id="{FED9FA7A-492A-4D7D-B895-6CABB696B81C}"/>
                  </a:ext>
                </a:extLst>
              </p:cNvPr>
              <p:cNvSpPr txBox="1"/>
              <p:nvPr/>
            </p:nvSpPr>
            <p:spPr>
              <a:xfrm>
                <a:off x="-1025152" y="1972344"/>
                <a:ext cx="692434" cy="184666"/>
              </a:xfrm>
              <a:prstGeom prst="rect">
                <a:avLst/>
              </a:prstGeom>
              <a:noFill/>
              <a:ln>
                <a:noFill/>
              </a:ln>
            </p:spPr>
            <p:txBody>
              <a:bodyPr wrap="square" rtlCol="0">
                <a:spAutoFit/>
              </a:bodyPr>
              <a:lstStyle/>
              <a:p>
                <a:pPr algn="ctr" defTabSz="932574">
                  <a:defRPr/>
                </a:pPr>
                <a:r>
                  <a:rPr lang="en-US" sz="600" kern="0">
                    <a:solidFill>
                      <a:schemeClr val="bg1"/>
                    </a:solidFill>
                    <a:latin typeface="+mj-lt"/>
                  </a:rPr>
                  <a:t>Blob Storage</a:t>
                </a:r>
              </a:p>
            </p:txBody>
          </p:sp>
          <p:sp>
            <p:nvSpPr>
              <p:cNvPr id="107" name="Rectangle 106">
                <a:extLst>
                  <a:ext uri="{FF2B5EF4-FFF2-40B4-BE49-F238E27FC236}">
                    <a16:creationId xmlns:a16="http://schemas.microsoft.com/office/drawing/2014/main" id="{2278A5FF-56AC-4A34-A771-59FE38A2A43B}"/>
                  </a:ext>
                </a:extLst>
              </p:cNvPr>
              <p:cNvSpPr/>
              <p:nvPr/>
            </p:nvSpPr>
            <p:spPr bwMode="auto">
              <a:xfrm>
                <a:off x="-959598" y="1591598"/>
                <a:ext cx="561326" cy="574934"/>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CBBF0DF2-8C26-4ACA-B4DD-E1789A64F54D}"/>
              </a:ext>
            </a:extLst>
          </p:cNvPr>
          <p:cNvPicPr>
            <a:picLocks noChangeAspect="1"/>
          </p:cNvPicPr>
          <p:nvPr/>
        </p:nvPicPr>
        <p:blipFill>
          <a:blip r:embed="rId9"/>
          <a:stretch>
            <a:fillRect/>
          </a:stretch>
        </p:blipFill>
        <p:spPr>
          <a:xfrm>
            <a:off x="1994960" y="2978233"/>
            <a:ext cx="352046" cy="398403"/>
          </a:xfrm>
          <a:prstGeom prst="rect">
            <a:avLst/>
          </a:prstGeom>
        </p:spPr>
      </p:pic>
      <p:pic>
        <p:nvPicPr>
          <p:cNvPr id="11" name="Graphic 10">
            <a:extLst>
              <a:ext uri="{FF2B5EF4-FFF2-40B4-BE49-F238E27FC236}">
                <a16:creationId xmlns:a16="http://schemas.microsoft.com/office/drawing/2014/main" id="{51DC2391-7263-4A6C-933F-1F4A85D6C1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788" y="2978233"/>
            <a:ext cx="426815" cy="426815"/>
          </a:xfrm>
          <a:prstGeom prst="rect">
            <a:avLst/>
          </a:prstGeom>
        </p:spPr>
      </p:pic>
    </p:spTree>
    <p:extLst>
      <p:ext uri="{BB962C8B-B14F-4D97-AF65-F5344CB8AC3E}">
        <p14:creationId xmlns:p14="http://schemas.microsoft.com/office/powerpoint/2010/main" val="70852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1" name="Freeform 6">
            <a:extLst>
              <a:ext uri="{FF2B5EF4-FFF2-40B4-BE49-F238E27FC236}">
                <a16:creationId xmlns:a16="http://schemas.microsoft.com/office/drawing/2014/main" id="{C0C0B8C8-EE2D-4F98-BCDD-8671567E24F3}"/>
              </a:ext>
            </a:extLst>
          </p:cNvPr>
          <p:cNvSpPr>
            <a:spLocks/>
          </p:cNvSpPr>
          <p:nvPr/>
        </p:nvSpPr>
        <p:spPr bwMode="auto">
          <a:xfrm flipH="1">
            <a:off x="657112" y="3508383"/>
            <a:ext cx="4781147" cy="26404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19050">
            <a:solidFill>
              <a:schemeClr val="tx2"/>
            </a:solidFill>
          </a:ln>
        </p:spPr>
        <p:txBody>
          <a:bodyPr vert="horz" wrap="square" lIns="91413" tIns="45707" rIns="91413" bIns="45707" numCol="1" anchor="t" anchorCtr="0" compatLnSpc="1">
            <a:prstTxWarp prst="textNoShape">
              <a:avLst/>
            </a:prstTxWarp>
          </a:bodyPr>
          <a:lstStyle/>
          <a:p>
            <a:pPr defTabSz="914236">
              <a:defRPr/>
            </a:pPr>
            <a:endParaRPr lang="en-US" sz="1800" kern="0">
              <a:solidFill>
                <a:schemeClr val="bg1"/>
              </a:solidFill>
              <a:latin typeface="Segoe UI"/>
            </a:endParaRPr>
          </a:p>
        </p:txBody>
      </p:sp>
      <p:sp>
        <p:nvSpPr>
          <p:cNvPr id="263" name="TextBox 262">
            <a:extLst>
              <a:ext uri="{FF2B5EF4-FFF2-40B4-BE49-F238E27FC236}">
                <a16:creationId xmlns:a16="http://schemas.microsoft.com/office/drawing/2014/main" id="{0ACA32E7-A985-44E7-8F3E-553C50973F6B}"/>
              </a:ext>
            </a:extLst>
          </p:cNvPr>
          <p:cNvSpPr txBox="1"/>
          <p:nvPr/>
        </p:nvSpPr>
        <p:spPr>
          <a:xfrm>
            <a:off x="3078834" y="4779934"/>
            <a:ext cx="1604167"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Azure Synapse Analytics</a:t>
            </a:r>
          </a:p>
        </p:txBody>
      </p:sp>
      <p:sp>
        <p:nvSpPr>
          <p:cNvPr id="264" name="TextBox 263">
            <a:extLst>
              <a:ext uri="{FF2B5EF4-FFF2-40B4-BE49-F238E27FC236}">
                <a16:creationId xmlns:a16="http://schemas.microsoft.com/office/drawing/2014/main" id="{A2F1703C-8A94-438B-BAE7-1C9231605CFA}"/>
              </a:ext>
            </a:extLst>
          </p:cNvPr>
          <p:cNvSpPr txBox="1"/>
          <p:nvPr/>
        </p:nvSpPr>
        <p:spPr>
          <a:xfrm>
            <a:off x="1602719" y="4779934"/>
            <a:ext cx="988300" cy="319508"/>
          </a:xfrm>
          <a:prstGeom prst="rect">
            <a:avLst/>
          </a:prstGeom>
          <a:noFill/>
        </p:spPr>
        <p:txBody>
          <a:bodyPr wrap="square" lIns="89629" tIns="89629" rIns="89629" bIns="89629" rtlCol="0">
            <a:spAutoFit/>
          </a:bodyPr>
          <a:lstStyle/>
          <a:p>
            <a:pPr algn="ctr" defTabSz="896396">
              <a:lnSpc>
                <a:spcPct val="90000"/>
              </a:lnSpc>
              <a:spcAft>
                <a:spcPts val="588"/>
              </a:spcAft>
              <a:defRPr/>
            </a:pPr>
            <a:r>
              <a:rPr lang="en-US" sz="1000" kern="0">
                <a:solidFill>
                  <a:schemeClr val="bg1"/>
                </a:solidFill>
                <a:latin typeface="+mj-lt"/>
              </a:rPr>
              <a:t>Apps</a:t>
            </a:r>
          </a:p>
        </p:txBody>
      </p:sp>
      <p:sp>
        <p:nvSpPr>
          <p:cNvPr id="265" name="TextBox 264">
            <a:extLst>
              <a:ext uri="{FF2B5EF4-FFF2-40B4-BE49-F238E27FC236}">
                <a16:creationId xmlns:a16="http://schemas.microsoft.com/office/drawing/2014/main" id="{CD775046-11F1-4934-91D5-548F464D1DE5}"/>
              </a:ext>
            </a:extLst>
          </p:cNvPr>
          <p:cNvSpPr txBox="1"/>
          <p:nvPr/>
        </p:nvSpPr>
        <p:spPr>
          <a:xfrm>
            <a:off x="1587247" y="5802759"/>
            <a:ext cx="988300" cy="246221"/>
          </a:xfrm>
          <a:prstGeom prst="rect">
            <a:avLst/>
          </a:prstGeom>
          <a:noFill/>
        </p:spPr>
        <p:txBody>
          <a:bodyPr wrap="square" rtlCol="0">
            <a:spAutoFit/>
          </a:bodyPr>
          <a:lstStyle/>
          <a:p>
            <a:pPr algn="ctr" defTabSz="932574">
              <a:defRPr/>
            </a:pPr>
            <a:r>
              <a:rPr lang="en-US" sz="1000" kern="0">
                <a:solidFill>
                  <a:schemeClr val="bg1"/>
                </a:solidFill>
                <a:latin typeface="+mj-lt"/>
              </a:rPr>
              <a:t>Audit Log </a:t>
            </a:r>
          </a:p>
        </p:txBody>
      </p:sp>
      <p:sp>
        <p:nvSpPr>
          <p:cNvPr id="266" name="Rectangle 265">
            <a:extLst>
              <a:ext uri="{FF2B5EF4-FFF2-40B4-BE49-F238E27FC236}">
                <a16:creationId xmlns:a16="http://schemas.microsoft.com/office/drawing/2014/main" id="{C5D9D540-3451-46BC-BD2F-E0EC8996F7F3}"/>
              </a:ext>
            </a:extLst>
          </p:cNvPr>
          <p:cNvSpPr/>
          <p:nvPr/>
        </p:nvSpPr>
        <p:spPr>
          <a:xfrm>
            <a:off x="2746067" y="5831565"/>
            <a:ext cx="2269700" cy="246221"/>
          </a:xfrm>
          <a:prstGeom prst="rect">
            <a:avLst/>
          </a:prstGeom>
        </p:spPr>
        <p:txBody>
          <a:bodyPr wrap="square">
            <a:spAutoFit/>
          </a:bodyPr>
          <a:lstStyle/>
          <a:p>
            <a:pPr algn="ctr" defTabSz="896396">
              <a:defRPr/>
            </a:pPr>
            <a:r>
              <a:rPr lang="en-US" sz="1000" kern="0">
                <a:solidFill>
                  <a:schemeClr val="bg1"/>
                </a:solidFill>
                <a:latin typeface="+mj-lt"/>
              </a:rPr>
              <a:t>Threat  Detection </a:t>
            </a:r>
          </a:p>
        </p:txBody>
      </p:sp>
      <p:sp>
        <p:nvSpPr>
          <p:cNvPr id="269" name="server_2" title="Icon of a server with a padlock in the lower right corner">
            <a:extLst>
              <a:ext uri="{FF2B5EF4-FFF2-40B4-BE49-F238E27FC236}">
                <a16:creationId xmlns:a16="http://schemas.microsoft.com/office/drawing/2014/main" id="{D4898F3D-E22D-47E5-9831-CFC8C320432D}"/>
              </a:ext>
            </a:extLst>
          </p:cNvPr>
          <p:cNvSpPr>
            <a:spLocks noChangeAspect="1" noEditPoints="1"/>
          </p:cNvSpPr>
          <p:nvPr/>
        </p:nvSpPr>
        <p:spPr bwMode="auto">
          <a:xfrm>
            <a:off x="3698700" y="5334844"/>
            <a:ext cx="364434" cy="45182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2" name="CRMArticles_EFF5" title="Icon of two documents stacked together with writing on them">
            <a:extLst>
              <a:ext uri="{FF2B5EF4-FFF2-40B4-BE49-F238E27FC236}">
                <a16:creationId xmlns:a16="http://schemas.microsoft.com/office/drawing/2014/main" id="{CF5691AA-FDF2-4B4E-998F-82D51FBDC6A3}"/>
              </a:ext>
            </a:extLst>
          </p:cNvPr>
          <p:cNvSpPr>
            <a:spLocks noChangeAspect="1" noEditPoints="1"/>
          </p:cNvSpPr>
          <p:nvPr/>
        </p:nvSpPr>
        <p:spPr bwMode="auto">
          <a:xfrm>
            <a:off x="1875285" y="5310822"/>
            <a:ext cx="412223" cy="47584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73" name="globe_2" title="Icon of a sphere made of lines">
            <a:extLst>
              <a:ext uri="{FF2B5EF4-FFF2-40B4-BE49-F238E27FC236}">
                <a16:creationId xmlns:a16="http://schemas.microsoft.com/office/drawing/2014/main" id="{711FC02C-426B-4A69-A4FD-BB420745C43E}"/>
              </a:ext>
            </a:extLst>
          </p:cNvPr>
          <p:cNvSpPr>
            <a:spLocks noChangeAspect="1" noEditPoints="1"/>
          </p:cNvSpPr>
          <p:nvPr/>
        </p:nvSpPr>
        <p:spPr bwMode="auto">
          <a:xfrm>
            <a:off x="1860887" y="4307624"/>
            <a:ext cx="460578" cy="46057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392290"/>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369120" y="4585824"/>
            <a:ext cx="1126395" cy="0"/>
          </a:xfrm>
          <a:prstGeom prst="line">
            <a:avLst/>
          </a:prstGeom>
          <a:noFill/>
          <a:ln w="19050" cap="flat" cmpd="sng" algn="ctr">
            <a:solidFill>
              <a:srgbClr val="44B0FF"/>
            </a:solidFill>
            <a:prstDash val="sysDash"/>
            <a:headEnd type="none"/>
            <a:tailEnd type="none"/>
          </a:ln>
          <a:effectLst/>
        </p:spPr>
      </p:cxn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605477" y="3384377"/>
            <a:ext cx="1419092" cy="892948"/>
          </a:xfrm>
          <a:prstGeom prst="line">
            <a:avLst/>
          </a:prstGeom>
          <a:noFill/>
          <a:ln w="19050" cap="flat" cmpd="sng" algn="ctr">
            <a:solidFill>
              <a:srgbClr val="BEB400"/>
            </a:solidFill>
            <a:prstDash val="dash"/>
            <a:headEnd type="none"/>
            <a:tailEnd type="none"/>
          </a:ln>
          <a:effectLst/>
        </p:spPr>
      </p:cxn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4024569" y="3384377"/>
            <a:ext cx="168218" cy="823768"/>
          </a:xfrm>
          <a:prstGeom prst="line">
            <a:avLst/>
          </a:prstGeom>
          <a:noFill/>
          <a:ln w="19050"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8" y="3732204"/>
            <a:ext cx="529933" cy="534203"/>
          </a:xfrm>
          <a:prstGeom prst="line">
            <a:avLst/>
          </a:prstGeom>
          <a:noFill/>
          <a:ln w="19050"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1" y="4361607"/>
            <a:ext cx="3031932" cy="605230"/>
          </a:xfrm>
          <a:prstGeom prst="rect">
            <a:avLst/>
          </a:prstGeom>
        </p:spPr>
        <p:txBody>
          <a:bodyPr wrap="square">
            <a:spAutoFit/>
          </a:bodyPr>
          <a:lstStyle/>
          <a:p>
            <a:pPr defTabSz="932574">
              <a:defRPr/>
            </a:pPr>
            <a:r>
              <a:rPr lang="en-US" sz="1568" kern="0">
                <a:solidFill>
                  <a:schemeClr val="bg1"/>
                </a:solidFill>
                <a:latin typeface="Segoe UI"/>
                <a:cs typeface="Segoe UI" panose="020B0502040204020203" pitchFamily="34" charset="0"/>
              </a:rPr>
              <a:t>   </a:t>
            </a:r>
            <a:endParaRPr lang="en-US" kern="0">
              <a:solidFill>
                <a:schemeClr val="bg1"/>
              </a:solidFill>
              <a:latin typeface="Segoe UI"/>
              <a:cs typeface="Segoe UI" panose="020B0502040204020203" pitchFamily="34" charset="0"/>
            </a:endParaRPr>
          </a:p>
          <a:p>
            <a:pPr marL="336148" indent="-336148" defTabSz="932574">
              <a:buFontTx/>
              <a:buAutoNum type="arabicParenBoth"/>
              <a:defRPr/>
            </a:pPr>
            <a:endParaRPr lang="en-US" kern="0">
              <a:solidFill>
                <a:schemeClr val="bg1"/>
              </a:solidFill>
              <a:latin typeface="Segoe UI"/>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70" y="3463302"/>
            <a:ext cx="3177541" cy="1021741"/>
          </a:xfrm>
          <a:prstGeom prst="rect">
            <a:avLst/>
          </a:prstGeom>
          <a:ln w="12700">
            <a:solidFill>
              <a:schemeClr val="accent3"/>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3" y="5896749"/>
            <a:ext cx="1943039" cy="451406"/>
          </a:xfrm>
          <a:prstGeom prst="rect">
            <a:avLst/>
          </a:prstGeom>
        </p:spPr>
        <p:txBody>
          <a:bodyPr wrap="square">
            <a:spAutoFit/>
          </a:bodyPr>
          <a:lstStyle/>
          <a:p>
            <a:pPr defTabSz="932574">
              <a:spcAft>
                <a:spcPts val="400"/>
              </a:spcAft>
              <a:defRPr/>
            </a:pPr>
            <a:r>
              <a:rPr lang="en-US" sz="1000" kern="0">
                <a:solidFill>
                  <a:schemeClr val="bg1"/>
                </a:solidFill>
                <a:latin typeface="Segoe UI"/>
                <a:cs typeface="Segoe UI" panose="020B0502040204020203" pitchFamily="34" charset="0"/>
              </a:rPr>
              <a:t>(1) Turn on Threat Detection </a:t>
            </a:r>
          </a:p>
          <a:p>
            <a:pPr defTabSz="932574">
              <a:spcAft>
                <a:spcPts val="400"/>
              </a:spcAft>
              <a:defRPr/>
            </a:pPr>
            <a:r>
              <a:rPr lang="en-US" sz="1000" kern="0">
                <a:solidFill>
                  <a:schemeClr val="bg1"/>
                </a:solidFill>
                <a:latin typeface="Segoe UI"/>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286884" y="1733464"/>
            <a:ext cx="1514081" cy="1650913"/>
            <a:chOff x="5076644" y="3830088"/>
            <a:chExt cx="1950007"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5096070" y="5441016"/>
              <a:ext cx="1861298" cy="515308"/>
            </a:xfrm>
            <a:prstGeom prst="rect">
              <a:avLst/>
            </a:prstGeom>
            <a:noFill/>
            <a:ln>
              <a:noFill/>
            </a:ln>
          </p:spPr>
          <p:txBody>
            <a:bodyPr wrap="square" rtlCol="0" anchor="b">
              <a:spAutoFit/>
            </a:bodyPr>
            <a:lstStyle/>
            <a:p>
              <a:pPr defTabSz="914377">
                <a:defRPr/>
              </a:pPr>
              <a:r>
                <a:rPr lang="en-US" sz="1000" kern="0">
                  <a:solidFill>
                    <a:schemeClr val="bg1"/>
                  </a:solidFill>
                  <a:latin typeface="Segoe UI"/>
                  <a:cs typeface="Segoe UI" panose="020B0502040204020203" pitchFamily="34" charset="0"/>
                </a:rPr>
                <a:t>(2) Possible threat to</a:t>
              </a:r>
            </a:p>
            <a:p>
              <a:pPr defTabSz="914377">
                <a:defRPr/>
              </a:pPr>
              <a:r>
                <a:rPr lang="en-US" sz="1000" kern="0">
                  <a:solidFill>
                    <a:schemeClr val="bg1"/>
                  </a:solidFill>
                  <a:latin typeface="Segoe UI"/>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6" y="4947993"/>
              <a:ext cx="1487485" cy="42732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29" tIns="44816" rIns="89629" bIns="44816" numCol="1" anchor="t" anchorCtr="0" compatLnSpc="1">
                <a:prstTxWarp prst="textNoShape">
                  <a:avLst/>
                </a:prstTxWarp>
                <a:noAutofit/>
              </a:bodyPr>
              <a:lstStyle/>
              <a:p>
                <a:pPr defTabSz="914377">
                  <a:defRPr/>
                </a:pPr>
                <a:endParaRPr lang="en-US">
                  <a:solidFill>
                    <a:schemeClr val="bg1"/>
                  </a:solidFill>
                  <a:latin typeface="Segoe UI"/>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113" fontAlgn="base">
                  <a:spcBef>
                    <a:spcPct val="0"/>
                  </a:spcBef>
                  <a:spcAft>
                    <a:spcPct val="0"/>
                  </a:spcAft>
                  <a:defRPr/>
                </a:pPr>
                <a:endParaRPr lang="en-US" sz="1961">
                  <a:solidFill>
                    <a:schemeClr val="bg1"/>
                  </a:solidFill>
                  <a:latin typeface="Segoe UI"/>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1" y="4746918"/>
            <a:ext cx="1747420" cy="1111901"/>
            <a:chOff x="2515255" y="5045290"/>
            <a:chExt cx="2225595" cy="1416170"/>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2" y="6038874"/>
              <a:ext cx="1930638" cy="422586"/>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439" y="4542265"/>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6" y="4615421"/>
            <a:ext cx="1338725" cy="1268259"/>
          </a:xfrm>
          <a:prstGeom prst="bentConnector3">
            <a:avLst>
              <a:gd name="adj1" fmla="val 7541"/>
            </a:avLst>
          </a:prstGeom>
          <a:noFill/>
          <a:ln w="19050"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432856"/>
            <a:ext cx="1027125" cy="1246421"/>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07"/>
              <a:ext cx="877081" cy="427902"/>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6" rIns="62741" bIns="44816" numCol="1" rtlCol="0" anchor="ctr" anchorCtr="0" compatLnSpc="1">
              <a:prstTxWarp prst="textNoShape">
                <a:avLst/>
              </a:prstTxWarp>
              <a:spAutoFit/>
            </a:bodyPr>
            <a:lstStyle/>
            <a:p>
              <a:pPr defTabSz="914113" fontAlgn="base">
                <a:spcBef>
                  <a:spcPct val="0"/>
                </a:spcBef>
                <a:spcAft>
                  <a:spcPct val="0"/>
                </a:spcAft>
                <a:defRPr/>
              </a:pPr>
              <a:r>
                <a:rPr lang="en-US" sz="1568">
                  <a:solidFill>
                    <a:schemeClr val="bg1"/>
                  </a:solidFill>
                  <a:latin typeface="Segoe UI"/>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6" rIns="89629" bIns="44816" numCol="1" anchor="t" anchorCtr="0" compatLnSpc="1">
                <a:prstTxWarp prst="textNoShape">
                  <a:avLst/>
                </a:prstTxWarp>
              </a:bodyPr>
              <a:lstStyle/>
              <a:p>
                <a:pPr defTabSz="914377">
                  <a:defRPr/>
                </a:pPr>
                <a:endParaRPr lang="en-US">
                  <a:solidFill>
                    <a:schemeClr val="bg1"/>
                  </a:solidFill>
                  <a:latin typeface="Segoe UI"/>
                </a:endParaRPr>
              </a:p>
            </p:txBody>
          </p:sp>
        </p:grpSp>
      </p:grpSp>
      <p:sp>
        <p:nvSpPr>
          <p:cNvPr id="6" name="Text Placeholder 5">
            <a:extLst>
              <a:ext uri="{FF2B5EF4-FFF2-40B4-BE49-F238E27FC236}">
                <a16:creationId xmlns:a16="http://schemas.microsoft.com/office/drawing/2014/main" id="{ACC71A82-1ADE-4A8D-8378-36F9F2BA6540}"/>
              </a:ext>
            </a:extLst>
          </p:cNvPr>
          <p:cNvSpPr>
            <a:spLocks noGrp="1"/>
          </p:cNvSpPr>
          <p:nvPr>
            <p:ph type="body" sz="quarter" idx="10"/>
          </p:nvPr>
        </p:nvSpPr>
        <p:spPr>
          <a:xfrm>
            <a:off x="7863840" y="2057400"/>
            <a:ext cx="4162992" cy="3183115"/>
          </a:xfrm>
        </p:spPr>
        <p:txBody>
          <a:bodyPr/>
          <a:lstStyle/>
          <a:p>
            <a:pPr marL="285750" lvl="0" indent="-285750">
              <a:spcAft>
                <a:spcPts val="2000"/>
              </a:spcAft>
              <a:buFont typeface="Wingdings" panose="05000000000000000000" pitchFamily="2" charset="2"/>
              <a:buChar char="ü"/>
            </a:pPr>
            <a:r>
              <a:rPr lang="en-US" dirty="0">
                <a:solidFill>
                  <a:schemeClr val="bg1"/>
                </a:solidFill>
              </a:rPr>
              <a:t>Detects potential SQL injection attacks</a:t>
            </a:r>
          </a:p>
          <a:p>
            <a:pPr marL="285750" lvl="0" indent="-285750">
              <a:spcAft>
                <a:spcPts val="2000"/>
              </a:spcAft>
              <a:buFont typeface="Wingdings" panose="05000000000000000000" pitchFamily="2" charset="2"/>
              <a:buChar char="ü"/>
            </a:pPr>
            <a:r>
              <a:rPr lang="en-US" dirty="0">
                <a:solidFill>
                  <a:schemeClr val="bg1"/>
                </a:solidFill>
              </a:rPr>
              <a:t>Detects unusual access &amp; data exfiltration activities</a:t>
            </a:r>
          </a:p>
          <a:p>
            <a:pPr marL="285750" lvl="0" indent="-285750">
              <a:spcAft>
                <a:spcPts val="2000"/>
              </a:spcAft>
              <a:buFont typeface="Wingdings" panose="05000000000000000000" pitchFamily="2" charset="2"/>
              <a:buChar char="ü"/>
            </a:pPr>
            <a:r>
              <a:rPr lang="en-US" dirty="0">
                <a:solidFill>
                  <a:schemeClr val="bg1"/>
                </a:solidFill>
              </a:rPr>
              <a:t>Actionable alerts to investigate &amp; remediate</a:t>
            </a:r>
          </a:p>
          <a:p>
            <a:pPr marL="285750" lvl="0" indent="-285750">
              <a:spcAft>
                <a:spcPts val="2000"/>
              </a:spcAft>
              <a:buFont typeface="Wingdings" panose="05000000000000000000" pitchFamily="2" charset="2"/>
              <a:buChar char="ü"/>
            </a:pPr>
            <a:r>
              <a:rPr lang="en-US" dirty="0">
                <a:solidFill>
                  <a:schemeClr val="bg1"/>
                </a:solidFill>
              </a:rPr>
              <a:t>View alerts for your entire Azure tenant using Azure Security Center </a:t>
            </a:r>
          </a:p>
        </p:txBody>
      </p:sp>
      <p:sp>
        <p:nvSpPr>
          <p:cNvPr id="5" name="Title 4">
            <a:extLst>
              <a:ext uri="{FF2B5EF4-FFF2-40B4-BE49-F238E27FC236}">
                <a16:creationId xmlns:a16="http://schemas.microsoft.com/office/drawing/2014/main" id="{F60C4620-9FC7-49EE-891C-19F282957BEC}"/>
              </a:ext>
            </a:extLst>
          </p:cNvPr>
          <p:cNvSpPr>
            <a:spLocks noGrp="1"/>
          </p:cNvSpPr>
          <p:nvPr>
            <p:ph type="title"/>
          </p:nvPr>
        </p:nvSpPr>
        <p:spPr/>
        <p:txBody>
          <a:bodyPr/>
          <a:lstStyle/>
          <a:p>
            <a:r>
              <a:rPr lang="en-US" dirty="0">
                <a:solidFill>
                  <a:schemeClr val="bg1"/>
                </a:solidFill>
                <a:cs typeface="Segoe UI"/>
              </a:rPr>
              <a:t>SQL threat detection</a:t>
            </a:r>
            <a:br>
              <a:rPr lang="en-US" dirty="0">
                <a:solidFill>
                  <a:schemeClr val="bg1"/>
                </a:solidFill>
              </a:rPr>
            </a:br>
            <a:br>
              <a:rPr lang="en-US" sz="1000" dirty="0">
                <a:solidFill>
                  <a:schemeClr val="bg1"/>
                </a:solidFill>
              </a:rPr>
            </a:br>
            <a:r>
              <a:rPr lang="en-US" sz="2800" dirty="0">
                <a:solidFill>
                  <a:schemeClr val="bg1"/>
                </a:solidFill>
                <a:latin typeface="Segoe UI"/>
                <a:cs typeface="Segoe UI"/>
              </a:rPr>
              <a:t>Detect and investigate anomalous database activity </a:t>
            </a:r>
            <a:endParaRPr lang="en-US" sz="2800" dirty="0">
              <a:solidFill>
                <a:schemeClr val="bg1"/>
              </a:solidFill>
              <a:latin typeface="Segoe UI"/>
            </a:endParaRPr>
          </a:p>
        </p:txBody>
      </p:sp>
      <p:pic>
        <p:nvPicPr>
          <p:cNvPr id="253" name="Graphic 252">
            <a:extLst>
              <a:ext uri="{FF2B5EF4-FFF2-40B4-BE49-F238E27FC236}">
                <a16:creationId xmlns:a16="http://schemas.microsoft.com/office/drawing/2014/main" id="{4C7E96F6-B0CB-48EA-A598-BC93E558A5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4533" y="4204803"/>
            <a:ext cx="543036" cy="543036"/>
          </a:xfrm>
          <a:prstGeom prst="rect">
            <a:avLst/>
          </a:prstGeom>
        </p:spPr>
      </p:pic>
    </p:spTree>
    <p:extLst>
      <p:ext uri="{BB962C8B-B14F-4D97-AF65-F5344CB8AC3E}">
        <p14:creationId xmlns:p14="http://schemas.microsoft.com/office/powerpoint/2010/main" val="2686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05" y="1585888"/>
            <a:ext cx="5551489" cy="3970111"/>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pic>
        <p:nvPicPr>
          <p:cNvPr id="8" name="Picture 2"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921" y="4301418"/>
            <a:ext cx="4866527" cy="2204038"/>
          </a:xfrm>
          <a:prstGeom prst="rect">
            <a:avLst/>
          </a:prstGeom>
          <a:ln w="12700">
            <a:solidFill>
              <a:schemeClr val="accent3"/>
            </a:solidFill>
          </a:ln>
          <a:effectLst/>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44EECFF-7236-4D26-A29C-2808E0FFC9ED}"/>
              </a:ext>
            </a:extLst>
          </p:cNvPr>
          <p:cNvSpPr>
            <a:spLocks noGrp="1"/>
          </p:cNvSpPr>
          <p:nvPr>
            <p:ph type="body" sz="quarter" idx="10"/>
          </p:nvPr>
        </p:nvSpPr>
        <p:spPr>
          <a:xfrm>
            <a:off x="6744832" y="2057400"/>
            <a:ext cx="5021366" cy="2573718"/>
          </a:xfrm>
        </p:spPr>
        <p:txBody>
          <a:bodyPr/>
          <a:lstStyle/>
          <a:p>
            <a:pPr marL="285750" lvl="0" indent="-285750">
              <a:spcAft>
                <a:spcPts val="2000"/>
              </a:spcAft>
              <a:buFont typeface="Wingdings" panose="05000000000000000000" pitchFamily="2" charset="2"/>
              <a:buChar char="ü"/>
            </a:pPr>
            <a:r>
              <a:rPr lang="en-US" dirty="0">
                <a:solidFill>
                  <a:schemeClr val="bg1"/>
                </a:solidFill>
              </a:rPr>
              <a:t>Automatic discovery of columns with sensitive data</a:t>
            </a:r>
          </a:p>
          <a:p>
            <a:pPr marL="285750" lvl="0" indent="-285750">
              <a:spcAft>
                <a:spcPts val="2000"/>
              </a:spcAft>
              <a:buFont typeface="Wingdings" panose="05000000000000000000" pitchFamily="2" charset="2"/>
              <a:buChar char="ü"/>
            </a:pPr>
            <a:r>
              <a:rPr lang="en-US" dirty="0">
                <a:solidFill>
                  <a:schemeClr val="bg1"/>
                </a:solidFill>
              </a:rPr>
              <a:t>Add persistent sensitive data labels</a:t>
            </a:r>
          </a:p>
          <a:p>
            <a:pPr marL="285750" lvl="0" indent="-285750">
              <a:spcAft>
                <a:spcPts val="2000"/>
              </a:spcAft>
              <a:buClr>
                <a:schemeClr val="tx1"/>
              </a:buClr>
              <a:buFont typeface="Wingdings" panose="05000000000000000000" pitchFamily="2" charset="2"/>
              <a:buChar char="ü"/>
            </a:pPr>
            <a:r>
              <a:rPr lang="en-US" dirty="0">
                <a:solidFill>
                  <a:schemeClr val="bg1"/>
                </a:solidFill>
              </a:rPr>
              <a:t>Audit and detect access to the sensitive data</a:t>
            </a:r>
          </a:p>
          <a:p>
            <a:pPr marL="285750" lvl="0" indent="-285750">
              <a:spcAft>
                <a:spcPts val="2000"/>
              </a:spcAft>
              <a:buClr>
                <a:schemeClr val="tx1"/>
              </a:buClr>
              <a:buFont typeface="Wingdings" panose="05000000000000000000" pitchFamily="2" charset="2"/>
              <a:buChar char="ü"/>
            </a:pPr>
            <a:r>
              <a:rPr lang="en-US" dirty="0">
                <a:solidFill>
                  <a:schemeClr val="bg1"/>
                </a:solidFill>
              </a:rPr>
              <a:t>Manage labels for your entire Azure tenant using Azure Security Center </a:t>
            </a:r>
          </a:p>
        </p:txBody>
      </p:sp>
      <p:sp>
        <p:nvSpPr>
          <p:cNvPr id="4" name="Title 3">
            <a:extLst>
              <a:ext uri="{FF2B5EF4-FFF2-40B4-BE49-F238E27FC236}">
                <a16:creationId xmlns:a16="http://schemas.microsoft.com/office/drawing/2014/main" id="{1CBBD3DD-5522-4D81-8530-E24364C2FD9E}"/>
              </a:ext>
            </a:extLst>
          </p:cNvPr>
          <p:cNvSpPr>
            <a:spLocks noGrp="1"/>
          </p:cNvSpPr>
          <p:nvPr>
            <p:ph type="title"/>
          </p:nvPr>
        </p:nvSpPr>
        <p:spPr>
          <a:xfrm>
            <a:off x="426424" y="222584"/>
            <a:ext cx="11336039" cy="739343"/>
          </a:xfrm>
        </p:spPr>
        <p:txBody>
          <a:bodyPr/>
          <a:lstStyle/>
          <a:p>
            <a:r>
              <a:rPr lang="en-US" dirty="0">
                <a:solidFill>
                  <a:schemeClr val="bg1"/>
                </a:solidFill>
              </a:rPr>
              <a:t>SQL Data Discovery &amp; Classification</a:t>
            </a:r>
            <a:br>
              <a:rPr lang="en-US" dirty="0">
                <a:solidFill>
                  <a:schemeClr val="bg1"/>
                </a:solidFill>
              </a:rPr>
            </a:br>
            <a:r>
              <a:rPr lang="en-US" sz="2800" dirty="0">
                <a:solidFill>
                  <a:schemeClr val="bg1"/>
                </a:solidFill>
                <a:latin typeface="Segoe UI"/>
                <a:cs typeface="Segoe UI"/>
              </a:rPr>
              <a:t>Discover, classify, protect and track access to sensitive data</a:t>
            </a:r>
          </a:p>
        </p:txBody>
      </p:sp>
    </p:spTree>
    <p:extLst>
      <p:ext uri="{BB962C8B-B14F-4D97-AF65-F5344CB8AC3E}">
        <p14:creationId xmlns:p14="http://schemas.microsoft.com/office/powerpoint/2010/main" val="20198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AB800E-6F1F-42B9-9542-E0ADC2A3013A}"/>
              </a:ext>
            </a:extLst>
          </p:cNvPr>
          <p:cNvSpPr>
            <a:spLocks noGrp="1"/>
          </p:cNvSpPr>
          <p:nvPr>
            <p:ph type="body" sz="quarter" idx="10"/>
          </p:nvPr>
        </p:nvSpPr>
        <p:spPr>
          <a:xfrm>
            <a:off x="426424" y="1120573"/>
            <a:ext cx="11339774" cy="1326838"/>
          </a:xfrm>
        </p:spPr>
        <p:txBody>
          <a:bodyPr/>
          <a:lstStyle/>
          <a:p>
            <a:r>
              <a:rPr lang="en-US" dirty="0">
                <a:solidFill>
                  <a:schemeClr val="accent5"/>
                </a:solidFill>
              </a:rPr>
              <a:t>Overview</a:t>
            </a:r>
          </a:p>
          <a:p>
            <a:r>
              <a:rPr lang="en-US" sz="1600" dirty="0">
                <a:solidFill>
                  <a:schemeClr val="bg1"/>
                </a:solidFill>
                <a:latin typeface="+mn-lt"/>
              </a:rPr>
              <a:t>GRANT controls permissions on designated tables, views, stored procedures, and functions.</a:t>
            </a:r>
          </a:p>
          <a:p>
            <a:r>
              <a:rPr lang="en-US" sz="1600" dirty="0">
                <a:solidFill>
                  <a:schemeClr val="bg1"/>
                </a:solidFill>
                <a:latin typeface="+mn-lt"/>
              </a:rPr>
              <a:t>Prevent unauthorized queries against certain tables. </a:t>
            </a:r>
          </a:p>
          <a:p>
            <a:r>
              <a:rPr lang="en-US" sz="1600" dirty="0">
                <a:solidFill>
                  <a:schemeClr val="bg1"/>
                </a:solidFill>
                <a:latin typeface="+mn-lt"/>
              </a:rPr>
              <a:t>Simplifies design and implementation of security at the database level as opposed to application level.</a:t>
            </a:r>
          </a:p>
        </p:txBody>
      </p:sp>
      <p:sp>
        <p:nvSpPr>
          <p:cNvPr id="9" name="Title 8">
            <a:extLst>
              <a:ext uri="{FF2B5EF4-FFF2-40B4-BE49-F238E27FC236}">
                <a16:creationId xmlns:a16="http://schemas.microsoft.com/office/drawing/2014/main" id="{B93349CA-EDEE-46C0-A87C-8E44842957F1}"/>
              </a:ext>
            </a:extLst>
          </p:cNvPr>
          <p:cNvSpPr>
            <a:spLocks noGrp="1"/>
          </p:cNvSpPr>
          <p:nvPr>
            <p:ph type="title"/>
          </p:nvPr>
        </p:nvSpPr>
        <p:spPr/>
        <p:txBody>
          <a:bodyPr/>
          <a:lstStyle/>
          <a:p>
            <a:r>
              <a:rPr lang="en-US" dirty="0">
                <a:solidFill>
                  <a:schemeClr val="bg1"/>
                </a:solidFill>
              </a:rPr>
              <a:t>Object-level security (tables, views, and more)</a:t>
            </a:r>
          </a:p>
        </p:txBody>
      </p:sp>
      <p:sp>
        <p:nvSpPr>
          <p:cNvPr id="15" name="Text Placeholder 3">
            <a:extLst>
              <a:ext uri="{FF2B5EF4-FFF2-40B4-BE49-F238E27FC236}">
                <a16:creationId xmlns:a16="http://schemas.microsoft.com/office/drawing/2014/main" id="{EF600BF1-6E21-4D24-94AF-93414C73A362}"/>
              </a:ext>
            </a:extLst>
          </p:cNvPr>
          <p:cNvSpPr txBox="1">
            <a:spLocks/>
          </p:cNvSpPr>
          <p:nvPr/>
        </p:nvSpPr>
        <p:spPr>
          <a:xfrm>
            <a:off x="411203" y="3197412"/>
            <a:ext cx="11351260" cy="2723823"/>
          </a:xfrm>
          <a:prstGeom prst="rect">
            <a:avLst/>
          </a:prstGeom>
          <a:solidFill>
            <a:schemeClr val="bg1"/>
          </a:solid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SELECT permission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on table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Person.Address</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in the AdventureWorks2012 database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Person</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FF"/>
                </a:solidFill>
                <a:effectLst/>
                <a:uLnTx/>
                <a:uFillTx/>
                <a:latin typeface="Consolas" panose="020B0609020204030204" pitchFamily="49" charset="0"/>
              </a:rPr>
              <a:t>Address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RosaQdM</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REFERENCES permission on column BusinessEntityID in view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HumanResources.vEmployee</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user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Wanida</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REFERENCES</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BusinessEntityID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vEmployee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Wanida</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OPTION</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Grant EXECUTE permission on stored procedure </a:t>
            </a:r>
            <a:r>
              <a:rPr kumimoji="0" lang="en-US" sz="1200" b="0" i="0" u="none" strike="noStrike" kern="0" cap="none" spc="0" normalizeH="0" baseline="0" noProof="0" err="1">
                <a:ln>
                  <a:noFill/>
                </a:ln>
                <a:solidFill>
                  <a:srgbClr val="008000"/>
                </a:solidFill>
                <a:effectLst/>
                <a:uLnTx/>
                <a:uFillTx/>
                <a:latin typeface="Consolas" panose="020B0609020204030204" pitchFamily="49" charset="0"/>
              </a:rPr>
              <a:t>HumanResources.uspUpdateEmployeeHireInfo</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to an application role called Recruiting11</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AdventureWorks2012</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GRANT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EXECUTE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OBJECT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HumanResources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uspUpdateEmployeeHireInfo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TO</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RECRUITING 11</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8473768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95491DC3-DB55-4F6E-89AD-184D827B282C}"/>
    </a:ext>
  </a:extLst>
</a:theme>
</file>

<file path=ppt/theme/theme5.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in a Day_11.04.21.pptx" id="{CFB1A623-854D-4DD2-957D-3BABF7E67D7E}" vid="{1E9598DE-2921-4FF1-92D0-DB341A2458DC}"/>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4" ma:contentTypeDescription="Create a new document." ma:contentTypeScope="" ma:versionID="24bc1b0c99f03c29e29828829f89276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9E5DC5-5989-45A6-A426-4A38DF7C661D}">
  <ds:schemaRefs>
    <ds:schemaRef ds:uri="7a42ea66-c3dc-4710-b631-02025482a5dd"/>
    <ds:schemaRef ds:uri="dba1f193-0e30-4fc9-87d8-4653d789ea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844E5CD6-8371-4B27-8723-B01C77C11128}">
  <ds:schemaRefs>
    <ds:schemaRef ds:uri="7a42ea66-c3dc-4710-b631-02025482a5dd"/>
    <ds:schemaRef ds:uri="dba1f193-0e30-4fc9-87d8-4653d789ea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2053</TotalTime>
  <Words>19444</Words>
  <Application>Microsoft Office PowerPoint</Application>
  <PresentationFormat>Widescreen</PresentationFormat>
  <Paragraphs>2571</Paragraphs>
  <Slides>109</Slides>
  <Notes>83</Notes>
  <HiddenSlides>1</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109</vt:i4>
      </vt:variant>
    </vt:vector>
  </HeadingPairs>
  <TitlesOfParts>
    <vt:vector size="127" baseType="lpstr">
      <vt:lpstr>Arial</vt:lpstr>
      <vt:lpstr>Calibri</vt:lpstr>
      <vt:lpstr>Calibri (Body)</vt:lpstr>
      <vt:lpstr>Calibri Light</vt:lpstr>
      <vt:lpstr>Consolas</vt:lpstr>
      <vt:lpstr>Segoe UI</vt:lpstr>
      <vt:lpstr>Segoe UI Light</vt:lpstr>
      <vt:lpstr>Segoe UI Semibold</vt:lpstr>
      <vt:lpstr>Segoe UI Semilight</vt:lpstr>
      <vt:lpstr>SFMono-Regular</vt:lpstr>
      <vt:lpstr>Slack-Lato</vt:lpstr>
      <vt:lpstr>Wingdings</vt:lpstr>
      <vt:lpstr>Analytics Surge</vt:lpstr>
      <vt:lpstr>2_Microsoft Generic 2019</vt:lpstr>
      <vt:lpstr>Analytics Surge</vt:lpstr>
      <vt:lpstr>Microsoft 365 PPT Template - 2018</vt:lpstr>
      <vt:lpstr>2_Black Template</vt:lpstr>
      <vt:lpstr>1_Microsoft 365 PPT Template - 2018</vt:lpstr>
      <vt:lpstr>Welcome to  Azure Synapse Technical Boot Camp  Day 2</vt:lpstr>
      <vt:lpstr>PowerPoint Presentation</vt:lpstr>
      <vt:lpstr>PowerPoint Presentation</vt:lpstr>
      <vt:lpstr>Azure Synapse Analytics DW Optimization</vt:lpstr>
      <vt:lpstr>PowerPoint Presentation</vt:lpstr>
      <vt:lpstr>Azure Synapse Analytics</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Key features</vt:lpstr>
      <vt:lpstr>Comprehensive SQL functionality</vt:lpstr>
      <vt:lpstr>Windowing Functions</vt:lpstr>
      <vt:lpstr>Windowing Functions (continued)</vt:lpstr>
      <vt:lpstr>Windowing Functions (continued)</vt:lpstr>
      <vt:lpstr>Group by options     </vt:lpstr>
      <vt:lpstr>Approximate execution</vt:lpstr>
      <vt:lpstr>Approximate execution</vt:lpstr>
      <vt:lpstr>Transactions        </vt:lpstr>
      <vt:lpstr>JSON data support – insert JSON data</vt:lpstr>
      <vt:lpstr>JSON data support – read JSON data</vt:lpstr>
      <vt:lpstr>JSON data support – modify and operate on JSON data</vt:lpstr>
      <vt:lpstr>Stored Procedures</vt:lpstr>
      <vt:lpstr>Synapse SQL - clients and tools </vt:lpstr>
      <vt:lpstr>Developer Tools</vt:lpstr>
      <vt:lpstr>Pop Quiz </vt:lpstr>
      <vt:lpstr>Pop Quiz </vt:lpstr>
      <vt:lpstr>SQL Recap</vt:lpstr>
      <vt:lpstr>Performance Patterns</vt:lpstr>
      <vt:lpstr>Distributed table design recommendations</vt:lpstr>
      <vt:lpstr>Query execution plans</vt:lpstr>
      <vt:lpstr>Demo: DSQL query plan comparison</vt:lpstr>
      <vt:lpstr>Performance Anti-Patterns</vt:lpstr>
      <vt:lpstr>Too many partitions</vt:lpstr>
      <vt:lpstr>Views on Views</vt:lpstr>
      <vt:lpstr>Thank you </vt:lpstr>
      <vt:lpstr>DW Optimization Part 2</vt:lpstr>
      <vt:lpstr>Question…</vt:lpstr>
      <vt:lpstr>PowerPoint Presentation</vt:lpstr>
      <vt:lpstr>Performance Patterns</vt:lpstr>
      <vt:lpstr>Result-set caching</vt:lpstr>
      <vt:lpstr>Result-set caching flow</vt:lpstr>
      <vt:lpstr>Materialized views</vt:lpstr>
      <vt:lpstr>Indexed Materialized Views</vt:lpstr>
      <vt:lpstr>Materialized views - example</vt:lpstr>
      <vt:lpstr>Materialized views - example</vt:lpstr>
      <vt:lpstr>Indexed (materialized) views - example</vt:lpstr>
      <vt:lpstr>Materialized views- Recommendations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Thank You</vt:lpstr>
      <vt:lpstr>Security in Azure Synapse</vt:lpstr>
      <vt:lpstr>PowerPoint Presentation</vt:lpstr>
      <vt:lpstr>Security baseline for Synapse Analytics</vt:lpstr>
      <vt:lpstr>The Security Baseline for Synapse Analytics</vt:lpstr>
      <vt:lpstr>Security in Azure Synapse Analytics</vt:lpstr>
      <vt:lpstr>Security Layers</vt:lpstr>
      <vt:lpstr>Securing with firewalls</vt:lpstr>
      <vt:lpstr>IP Firewall Rules</vt:lpstr>
      <vt:lpstr>Firewall configuration on the portal</vt:lpstr>
      <vt:lpstr>Firewall configuration using REST API</vt:lpstr>
      <vt:lpstr>Firewall configuration using PowerShell/T-SQL</vt:lpstr>
      <vt:lpstr>Managed VNet</vt:lpstr>
      <vt:lpstr>Managed VNet</vt:lpstr>
      <vt:lpstr>Data Exfiltration</vt:lpstr>
      <vt:lpstr>Private Endpoints</vt:lpstr>
      <vt:lpstr>Private Endpoints for Synapse SQL (dedicated &amp; serverless)</vt:lpstr>
      <vt:lpstr>Private Endpoints in case of an incident</vt:lpstr>
      <vt:lpstr>Private Endpoints Approval Workflow</vt:lpstr>
      <vt:lpstr>Managed VNets in the Synapse Workspace</vt:lpstr>
      <vt:lpstr>Connecting to Synapse from On-Premises</vt:lpstr>
      <vt:lpstr>Self-hosted Integration Runtime in Synapse Workspace</vt:lpstr>
      <vt:lpstr>Self-hosted Integration Runtime in Synapse Workspace</vt:lpstr>
      <vt:lpstr>Azure Active Directory authentication</vt:lpstr>
      <vt:lpstr>Azure Active Directory trust architecture</vt:lpstr>
      <vt:lpstr>Single Sign-On</vt:lpstr>
      <vt:lpstr>Access Control</vt:lpstr>
      <vt:lpstr>Synapse RBAC Roles and permitted actions</vt:lpstr>
      <vt:lpstr>Access control – serverless SQL pool</vt:lpstr>
      <vt:lpstr>Enterprise-grade security</vt:lpstr>
      <vt:lpstr>Threat Detection</vt:lpstr>
      <vt:lpstr>Industry-leading compliance</vt:lpstr>
      <vt:lpstr>SQL auditing in Azure Log Analytics and Event Hubs   Gain insight into database audit log</vt:lpstr>
      <vt:lpstr>SQL threat detection  Detect and investigate anomalous database activity </vt:lpstr>
      <vt:lpstr>SQL Data Discovery &amp; Classification Discover, classify, protect and track access to sensitive data</vt:lpstr>
      <vt:lpstr>Object-level security (tables, views, and more)</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The TokenLibrary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Lino Tadros</cp:lastModifiedBy>
  <cp:revision>152</cp:revision>
  <dcterms:created xsi:type="dcterms:W3CDTF">2020-05-01T23:34:12Z</dcterms:created>
  <dcterms:modified xsi:type="dcterms:W3CDTF">2022-02-03T12:48:55Z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2020-05-01T23:35:11.5968247Z</vt:lpwstr>
  </property>
  <property fmtid="{D5CDD505-2E9C-101B-9397-08002B2CF9AE}" pid="5" name="MSIP_Label_f42aa342-8706-4288-bd11-ebb85995028c_Name">
    <vt:lpwstr>General</vt:lpwstr>
  </property>
  <property fmtid="{D5CDD505-2E9C-101B-9397-08002B2CF9AE}" pid="6" name="MSIP_Label_f42aa342-8706-4288-bd11-ebb85995028c_ActionId">
    <vt:lpwstr>5a667b91-3ad0-41e7-9778-755b794ac106</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0x010100DE58024C6567C84081E25B892126C531</vt:lpwstr>
  </property>
</Properties>
</file>